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xed_stars" TargetMode="External"/><Relationship Id="rId2" Type="http://schemas.openxmlformats.org/officeDocument/2006/relationships/hyperlink" Target="http://en.wikipedia.org/wiki/Rotation_of_the_Earth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jpg"/><Relationship Id="rId5" Type="http://schemas.openxmlformats.org/officeDocument/2006/relationships/hyperlink" Target="http://en.wikipedia.org/wiki/Sun" TargetMode="External"/><Relationship Id="rId4" Type="http://schemas.openxmlformats.org/officeDocument/2006/relationships/hyperlink" Target="http://en.wikipedia.org/wiki/Tim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University of </a:t>
            </a:r>
            <a:r>
              <a:rPr lang="en-US" sz="3600" dirty="0" err="1" smtClean="0"/>
              <a:t>Diyala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College of Engineering</a:t>
            </a:r>
            <a:br>
              <a:rPr lang="en-US" sz="3600" dirty="0" smtClean="0"/>
            </a:br>
            <a:r>
              <a:rPr lang="en-US" sz="3600" dirty="0" smtClean="0"/>
              <a:t>Department of Communications Engineering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Satellite Communications</a:t>
            </a:r>
          </a:p>
          <a:p>
            <a:pPr algn="ctr"/>
            <a:r>
              <a:rPr lang="en-US" sz="3600" dirty="0" smtClean="0"/>
              <a:t>By: </a:t>
            </a:r>
          </a:p>
          <a:p>
            <a:pPr algn="ctr"/>
            <a:r>
              <a:rPr lang="en-US" sz="3600" dirty="0" smtClean="0"/>
              <a:t>Dr. </a:t>
            </a:r>
            <a:r>
              <a:rPr lang="en-US" sz="3600" dirty="0" err="1" smtClean="0"/>
              <a:t>Majidah</a:t>
            </a:r>
            <a:r>
              <a:rPr lang="en-US" sz="3600" dirty="0" smtClean="0"/>
              <a:t> </a:t>
            </a:r>
            <a:r>
              <a:rPr lang="en-US" sz="3600" dirty="0" err="1" smtClean="0"/>
              <a:t>Hameed</a:t>
            </a:r>
            <a:r>
              <a:rPr lang="en-US" sz="3600" dirty="0" smtClean="0"/>
              <a:t> </a:t>
            </a:r>
            <a:r>
              <a:rPr lang="en-US" sz="3600" dirty="0" err="1" smtClean="0"/>
              <a:t>Majeed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095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901700" y="9372345"/>
            <a:ext cx="588962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42,300k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0" dirty="0" smtClean="0">
                <a:latin typeface="Times New Roman"/>
                <a:cs typeface="Times New Roman"/>
              </a:rPr>
              <a:t>Since the radi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6</a:t>
            </a:r>
            <a:r>
              <a:rPr sz="1400" spc="-5" dirty="0" smtClean="0">
                <a:latin typeface="Times New Roman"/>
                <a:cs typeface="Times New Roman"/>
              </a:rPr>
              <a:t>3</a:t>
            </a:r>
            <a:r>
              <a:rPr sz="1400" spc="-10" dirty="0" smtClean="0">
                <a:latin typeface="Times New Roman"/>
                <a:cs typeface="Times New Roman"/>
              </a:rPr>
              <a:t>78 km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heig</a:t>
            </a:r>
            <a:r>
              <a:rPr sz="1400" spc="-5" dirty="0" smtClean="0">
                <a:latin typeface="Times New Roman"/>
                <a:cs typeface="Times New Roman"/>
              </a:rPr>
              <a:t>ht </a:t>
            </a:r>
            <a:r>
              <a:rPr sz="1400" spc="-10" dirty="0" smtClean="0">
                <a:latin typeface="Times New Roman"/>
                <a:cs typeface="Times New Roman"/>
              </a:rPr>
              <a:t>of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geostationary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900429"/>
            <a:ext cx="550862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ula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gravitational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ween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bodies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ass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 a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385061"/>
            <a:ext cx="1447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4310" y="1385061"/>
            <a:ext cx="115633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3370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Fg=	(GM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)</a:t>
            </a:r>
            <a:r>
              <a:rPr sz="1400" spc="-5" dirty="0" smtClean="0">
                <a:latin typeface="Times New Roman"/>
                <a:cs typeface="Times New Roman"/>
              </a:rPr>
              <a:t>/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350" spc="0" baseline="40123" dirty="0" smtClean="0">
                <a:latin typeface="Times New Roman"/>
                <a:cs typeface="Times New Roman"/>
              </a:rPr>
              <a:t>2</a:t>
            </a:r>
            <a:endParaRPr sz="1350" baseline="40123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1691640"/>
            <a:ext cx="4645660" cy="38436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6515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Where  </a:t>
            </a:r>
            <a:r>
              <a:rPr sz="1400" spc="-15" dirty="0" smtClean="0">
                <a:latin typeface="Times New Roman"/>
                <a:cs typeface="Times New Roman"/>
              </a:rPr>
              <a:t>M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mass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</a:t>
            </a:r>
            <a:r>
              <a:rPr sz="1400" spc="-5" dirty="0" smtClean="0">
                <a:latin typeface="Times New Roman"/>
                <a:cs typeface="Times New Roman"/>
              </a:rPr>
              <a:t>h,  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ss of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satell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endParaRPr sz="1400">
              <a:latin typeface="Times New Roman"/>
              <a:cs typeface="Times New Roman"/>
            </a:endParaRPr>
          </a:p>
          <a:p>
            <a:pPr marL="12700" marR="516890">
              <a:lnSpc>
                <a:spcPct val="2271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(Newton's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Gravitational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Constant,</a:t>
            </a:r>
            <a:r>
              <a:rPr sz="1400" spc="-5" dirty="0" smtClean="0">
                <a:latin typeface="Times New Roman"/>
                <a:cs typeface="Times New Roman"/>
              </a:rPr>
              <a:t> r is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radius v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speed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satellite.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3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stable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or</a:t>
            </a:r>
            <a:r>
              <a:rPr sz="1400" spc="-5" dirty="0" smtClean="0">
                <a:latin typeface="Times New Roman"/>
                <a:cs typeface="Times New Roman"/>
              </a:rPr>
              <a:t>bit ,  </a:t>
            </a:r>
            <a:r>
              <a:rPr sz="1400" spc="-10" dirty="0" smtClean="0">
                <a:latin typeface="Times New Roman"/>
                <a:cs typeface="Times New Roman"/>
              </a:rPr>
              <a:t>Fc=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Fg,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35"/>
              </a:spcBef>
            </a:pPr>
            <a:endParaRPr sz="1400"/>
          </a:p>
          <a:p>
            <a:pPr marL="12700" marR="3143885">
              <a:lnSpc>
                <a:spcPct val="1436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(m</a:t>
            </a:r>
            <a:r>
              <a:rPr sz="1400" b="1" spc="-5" dirty="0" smtClean="0">
                <a:latin typeface="Times New Roman"/>
                <a:cs typeface="Times New Roman"/>
              </a:rPr>
              <a:t>v</a:t>
            </a:r>
            <a:r>
              <a:rPr sz="1350" b="1" spc="0" baseline="40123" dirty="0" smtClean="0">
                <a:latin typeface="Times New Roman"/>
                <a:cs typeface="Times New Roman"/>
              </a:rPr>
              <a:t>2</a:t>
            </a:r>
            <a:r>
              <a:rPr sz="1400" b="1" spc="-5" dirty="0" smtClean="0">
                <a:latin typeface="Times New Roman"/>
                <a:cs typeface="Times New Roman"/>
              </a:rPr>
              <a:t>/r) </a:t>
            </a:r>
            <a:r>
              <a:rPr sz="1400" b="1" spc="-10" dirty="0" smtClean="0">
                <a:latin typeface="Times New Roman"/>
                <a:cs typeface="Times New Roman"/>
              </a:rPr>
              <a:t>=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(GMm)/r</a:t>
            </a:r>
            <a:r>
              <a:rPr sz="1350" b="1" spc="-15" baseline="40123" dirty="0" smtClean="0">
                <a:latin typeface="Times New Roman"/>
                <a:cs typeface="Times New Roman"/>
              </a:rPr>
              <a:t>2 </a:t>
            </a:r>
            <a:r>
              <a:rPr sz="1400" b="1" spc="-10" dirty="0" smtClean="0">
                <a:latin typeface="Times New Roman"/>
                <a:cs typeface="Times New Roman"/>
              </a:rPr>
              <a:t>v</a:t>
            </a:r>
            <a:r>
              <a:rPr sz="1350" b="1" spc="-15" baseline="40123" dirty="0" smtClean="0">
                <a:latin typeface="Times New Roman"/>
                <a:cs typeface="Times New Roman"/>
              </a:rPr>
              <a:t>2</a:t>
            </a:r>
            <a:r>
              <a:rPr sz="1400" b="1" spc="-5" dirty="0" smtClean="0">
                <a:latin typeface="Times New Roman"/>
                <a:cs typeface="Times New Roman"/>
              </a:rPr>
              <a:t>/r </a:t>
            </a:r>
            <a:r>
              <a:rPr sz="1400" b="1" spc="-10" dirty="0" smtClean="0">
                <a:latin typeface="Times New Roman"/>
                <a:cs typeface="Times New Roman"/>
              </a:rPr>
              <a:t>=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(GM</a:t>
            </a:r>
            <a:r>
              <a:rPr sz="1400" b="1" spc="0" dirty="0" smtClean="0">
                <a:latin typeface="Times New Roman"/>
                <a:cs typeface="Times New Roman"/>
              </a:rPr>
              <a:t>)</a:t>
            </a:r>
            <a:r>
              <a:rPr sz="1400" b="1" spc="-5" dirty="0" smtClean="0">
                <a:latin typeface="Times New Roman"/>
                <a:cs typeface="Times New Roman"/>
              </a:rPr>
              <a:t>/</a:t>
            </a:r>
            <a:r>
              <a:rPr sz="1400" b="1" spc="-15" dirty="0" smtClean="0">
                <a:latin typeface="Times New Roman"/>
                <a:cs typeface="Times New Roman"/>
              </a:rPr>
              <a:t>r</a:t>
            </a:r>
            <a:r>
              <a:rPr sz="1350" b="1" spc="0" baseline="40123" dirty="0" smtClean="0">
                <a:latin typeface="Times New Roman"/>
                <a:cs typeface="Times New Roman"/>
              </a:rPr>
              <a:t>2</a:t>
            </a:r>
            <a:endParaRPr sz="1350" baseline="40123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725" b="1" baseline="-9661" dirty="0" smtClean="0">
                <a:latin typeface="Times New Roman"/>
                <a:cs typeface="Times New Roman"/>
              </a:rPr>
              <a:t>No</a:t>
            </a:r>
            <a:r>
              <a:rPr sz="1725" b="1" spc="-15" baseline="-9661" dirty="0" smtClean="0">
                <a:latin typeface="Times New Roman"/>
                <a:cs typeface="Times New Roman"/>
              </a:rPr>
              <a:t>w</a:t>
            </a:r>
            <a:r>
              <a:rPr sz="1725" b="1" spc="0" baseline="-9661" dirty="0" smtClean="0">
                <a:latin typeface="Times New Roman"/>
                <a:cs typeface="Times New Roman"/>
              </a:rPr>
              <a:t>, </a:t>
            </a:r>
            <a:r>
              <a:rPr sz="1450" b="1" spc="0" dirty="0" smtClean="0">
                <a:latin typeface="Times New Roman"/>
                <a:cs typeface="Times New Roman"/>
              </a:rPr>
              <a:t>v = </a:t>
            </a:r>
            <a:r>
              <a:rPr sz="1450" b="1" spc="-5" dirty="0" smtClean="0">
                <a:latin typeface="Times New Roman"/>
                <a:cs typeface="Times New Roman"/>
              </a:rPr>
              <a:t> </a:t>
            </a:r>
            <a:r>
              <a:rPr sz="1450" b="1" spc="0" dirty="0" smtClean="0">
                <a:latin typeface="Times New Roman"/>
                <a:cs typeface="Times New Roman"/>
              </a:rPr>
              <a:t>2πr  </a:t>
            </a:r>
            <a:r>
              <a:rPr sz="1450" b="1" spc="-5" dirty="0" smtClean="0">
                <a:latin typeface="Times New Roman"/>
                <a:cs typeface="Times New Roman"/>
              </a:rPr>
              <a:t>/</a:t>
            </a:r>
            <a:r>
              <a:rPr sz="1450" b="1" spc="0" dirty="0" smtClean="0">
                <a:latin typeface="Times New Roman"/>
                <a:cs typeface="Times New Roman"/>
              </a:rPr>
              <a:t>T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60"/>
              </a:spcBef>
            </a:pPr>
            <a:endParaRPr sz="1300"/>
          </a:p>
          <a:p>
            <a:pPr marL="56515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0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50" b="1" dirty="0" smtClean="0">
                <a:latin typeface="Times New Roman"/>
                <a:cs typeface="Times New Roman"/>
              </a:rPr>
              <a:t>(2πr/</a:t>
            </a:r>
            <a:r>
              <a:rPr sz="1450" b="1" spc="-5" dirty="0" smtClean="0">
                <a:latin typeface="Times New Roman"/>
                <a:cs typeface="Times New Roman"/>
              </a:rPr>
              <a:t>T</a:t>
            </a:r>
            <a:r>
              <a:rPr sz="1450" b="1" spc="0" dirty="0" smtClean="0">
                <a:latin typeface="Times New Roman"/>
                <a:cs typeface="Times New Roman"/>
              </a:rPr>
              <a:t>)^2 </a:t>
            </a:r>
            <a:r>
              <a:rPr sz="1450" b="1" spc="-5" dirty="0" smtClean="0">
                <a:latin typeface="Times New Roman"/>
                <a:cs typeface="Times New Roman"/>
              </a:rPr>
              <a:t> </a:t>
            </a:r>
            <a:r>
              <a:rPr sz="1450" b="1" spc="0" dirty="0" smtClean="0">
                <a:latin typeface="Times New Roman"/>
                <a:cs typeface="Times New Roman"/>
              </a:rPr>
              <a:t>/r</a:t>
            </a:r>
            <a:r>
              <a:rPr sz="1450" b="1" spc="-5" dirty="0" smtClean="0">
                <a:latin typeface="Times New Roman"/>
                <a:cs typeface="Times New Roman"/>
              </a:rPr>
              <a:t> </a:t>
            </a:r>
            <a:r>
              <a:rPr sz="1450" b="1" spc="0" dirty="0" smtClean="0">
                <a:latin typeface="Times New Roman"/>
                <a:cs typeface="Times New Roman"/>
              </a:rPr>
              <a:t>= GM</a:t>
            </a:r>
            <a:r>
              <a:rPr sz="1450" b="1" spc="-10" dirty="0" smtClean="0">
                <a:latin typeface="Times New Roman"/>
                <a:cs typeface="Times New Roman"/>
              </a:rPr>
              <a:t> </a:t>
            </a:r>
            <a:r>
              <a:rPr sz="1450" b="1" spc="0" dirty="0" smtClean="0">
                <a:latin typeface="Times New Roman"/>
                <a:cs typeface="Times New Roman"/>
              </a:rPr>
              <a:t>/r^2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6001003"/>
            <a:ext cx="5783580" cy="2983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=&gt;</a:t>
            </a:r>
            <a:r>
              <a:rPr sz="1400" b="1" spc="-5" dirty="0" smtClean="0">
                <a:latin typeface="Times New Roman"/>
                <a:cs typeface="Times New Roman"/>
              </a:rPr>
              <a:t> (4</a:t>
            </a:r>
            <a:r>
              <a:rPr sz="1400" b="1" spc="-10" dirty="0" smtClean="0">
                <a:latin typeface="Times New Roman"/>
                <a:cs typeface="Times New Roman"/>
              </a:rPr>
              <a:t>π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350" b="1" spc="0" baseline="40123" dirty="0" smtClean="0">
                <a:latin typeface="Times New Roman"/>
                <a:cs typeface="Times New Roman"/>
              </a:rPr>
              <a:t>2  </a:t>
            </a:r>
            <a:r>
              <a:rPr sz="1350" b="1" spc="-150" baseline="40123" dirty="0" smtClean="0">
                <a:latin typeface="Times New Roman"/>
                <a:cs typeface="Times New Roman"/>
              </a:rPr>
              <a:t> </a:t>
            </a:r>
            <a:r>
              <a:rPr sz="1400" b="1" spc="-5" dirty="0" smtClean="0">
                <a:latin typeface="Times New Roman"/>
                <a:cs typeface="Times New Roman"/>
              </a:rPr>
              <a:t>r)/</a:t>
            </a:r>
            <a:r>
              <a:rPr sz="1400" b="1" spc="-15" dirty="0" smtClean="0">
                <a:latin typeface="Times New Roman"/>
                <a:cs typeface="Times New Roman"/>
              </a:rPr>
              <a:t>T</a:t>
            </a:r>
            <a:r>
              <a:rPr sz="1350" b="1" spc="0" baseline="40123" dirty="0" smtClean="0">
                <a:latin typeface="Times New Roman"/>
                <a:cs typeface="Times New Roman"/>
              </a:rPr>
              <a:t>2 </a:t>
            </a:r>
            <a:r>
              <a:rPr sz="1350" b="1" spc="-157" baseline="40123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=</a:t>
            </a:r>
            <a:r>
              <a:rPr sz="1400" b="1" spc="-5" dirty="0" smtClean="0">
                <a:latin typeface="Times New Roman"/>
                <a:cs typeface="Times New Roman"/>
              </a:rPr>
              <a:t> (</a:t>
            </a:r>
            <a:r>
              <a:rPr sz="1400" b="1" spc="-10" dirty="0" smtClean="0">
                <a:latin typeface="Times New Roman"/>
                <a:cs typeface="Times New Roman"/>
              </a:rPr>
              <a:t>GM)/r</a:t>
            </a:r>
            <a:r>
              <a:rPr sz="1350" b="1" spc="-15" baseline="40123" dirty="0" smtClean="0">
                <a:latin typeface="Times New Roman"/>
                <a:cs typeface="Times New Roman"/>
              </a:rPr>
              <a:t>2</a:t>
            </a:r>
            <a:endParaRPr sz="1350" baseline="40123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=&gt;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r</a:t>
            </a:r>
            <a:r>
              <a:rPr sz="1350" b="1" spc="-15" baseline="40123" dirty="0" smtClean="0">
                <a:latin typeface="Times New Roman"/>
                <a:cs typeface="Times New Roman"/>
              </a:rPr>
              <a:t>3 </a:t>
            </a:r>
            <a:r>
              <a:rPr sz="1350" b="1" spc="-157" baseline="40123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=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(</a:t>
            </a:r>
            <a:r>
              <a:rPr sz="1400" b="1" spc="-15" dirty="0" smtClean="0">
                <a:latin typeface="Times New Roman"/>
                <a:cs typeface="Times New Roman"/>
              </a:rPr>
              <a:t>GMT</a:t>
            </a:r>
            <a:r>
              <a:rPr sz="1350" b="1" spc="-22" baseline="40123" dirty="0" smtClean="0">
                <a:latin typeface="Times New Roman"/>
                <a:cs typeface="Times New Roman"/>
              </a:rPr>
              <a:t>2</a:t>
            </a:r>
            <a:r>
              <a:rPr sz="1400" b="1" spc="-5" dirty="0" smtClean="0">
                <a:latin typeface="Times New Roman"/>
                <a:cs typeface="Times New Roman"/>
              </a:rPr>
              <a:t>)/4</a:t>
            </a:r>
            <a:r>
              <a:rPr sz="1400" b="1" spc="-10" dirty="0" smtClean="0">
                <a:latin typeface="Times New Roman"/>
                <a:cs typeface="Times New Roman"/>
              </a:rPr>
              <a:t>π</a:t>
            </a:r>
            <a:r>
              <a:rPr sz="1350" b="1" spc="-15" baseline="40123" dirty="0" smtClean="0">
                <a:latin typeface="Times New Roman"/>
                <a:cs typeface="Times New Roman"/>
              </a:rPr>
              <a:t>2</a:t>
            </a:r>
            <a:endParaRPr sz="1350" baseline="40123">
              <a:latin typeface="Times New Roman"/>
              <a:cs typeface="Times New Roman"/>
            </a:endParaRPr>
          </a:p>
          <a:p>
            <a:pPr marL="12700" marR="12700">
              <a:lnSpc>
                <a:spcPts val="2420"/>
              </a:lnSpc>
              <a:spcBef>
                <a:spcPts val="175"/>
              </a:spcBef>
              <a:tabLst>
                <a:tab pos="5325745" algn="l"/>
                <a:tab pos="549084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know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 is o</a:t>
            </a:r>
            <a:r>
              <a:rPr sz="1400" spc="-10" dirty="0" smtClean="0">
                <a:latin typeface="Times New Roman"/>
                <a:cs typeface="Times New Roman"/>
              </a:rPr>
              <a:t>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day,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since </a:t>
            </a:r>
            <a:r>
              <a:rPr sz="1400" spc="-5" dirty="0" smtClean="0">
                <a:latin typeface="Times New Roman"/>
                <a:cs typeface="Times New Roman"/>
              </a:rPr>
              <a:t>this is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period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This </a:t>
            </a:r>
            <a:r>
              <a:rPr sz="1400" spc="-5" dirty="0" smtClean="0">
                <a:latin typeface="Times New Roman"/>
                <a:cs typeface="Times New Roman"/>
              </a:rPr>
              <a:t>is	</a:t>
            </a:r>
            <a:r>
              <a:rPr sz="1400" spc="-10" dirty="0" smtClean="0">
                <a:latin typeface="Times New Roman"/>
                <a:cs typeface="Times New Roman"/>
              </a:rPr>
              <a:t>8.64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x 1</a:t>
            </a:r>
            <a:r>
              <a:rPr sz="1400" spc="-5" dirty="0" smtClean="0">
                <a:latin typeface="Times New Roman"/>
                <a:cs typeface="Times New Roman"/>
              </a:rPr>
              <a:t>0</a:t>
            </a:r>
            <a:r>
              <a:rPr sz="1350" spc="0" baseline="40123" dirty="0" smtClean="0">
                <a:latin typeface="Times New Roman"/>
                <a:cs typeface="Times New Roman"/>
              </a:rPr>
              <a:t>4 </a:t>
            </a:r>
            <a:r>
              <a:rPr sz="1350" spc="-157" baseline="40123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seconds. We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also know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mass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</a:t>
            </a:r>
            <a:r>
              <a:rPr sz="1400" spc="-5" dirty="0" smtClean="0">
                <a:latin typeface="Times New Roman"/>
                <a:cs typeface="Times New Roman"/>
              </a:rPr>
              <a:t>h,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-5" dirty="0" smtClean="0">
                <a:latin typeface="Times New Roman"/>
                <a:cs typeface="Times New Roman"/>
              </a:rPr>
              <a:t> is		</a:t>
            </a:r>
            <a:r>
              <a:rPr sz="1400" spc="-10" dirty="0" smtClean="0">
                <a:latin typeface="Times New Roman"/>
                <a:cs typeface="Times New Roman"/>
              </a:rPr>
              <a:t>6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1</a:t>
            </a:r>
            <a:r>
              <a:rPr sz="1400" spc="-5" dirty="0" smtClean="0">
                <a:latin typeface="Times New Roman"/>
                <a:cs typeface="Times New Roman"/>
              </a:rPr>
              <a:t>0</a:t>
            </a:r>
            <a:r>
              <a:rPr sz="1350" spc="0" baseline="40123" dirty="0" smtClean="0">
                <a:latin typeface="Times New Roman"/>
                <a:cs typeface="Times New Roman"/>
              </a:rPr>
              <a:t>24 </a:t>
            </a:r>
            <a:r>
              <a:rPr sz="1350" spc="-157" baseline="40123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kg.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L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stly, </a:t>
            </a: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know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 (N</a:t>
            </a:r>
            <a:r>
              <a:rPr sz="1400" spc="-10" dirty="0" smtClean="0">
                <a:latin typeface="Times New Roman"/>
                <a:cs typeface="Times New Roman"/>
              </a:rPr>
              <a:t>ewton's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Gravitational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Constant)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350" baseline="40123" dirty="0" smtClean="0">
                <a:latin typeface="Times New Roman"/>
                <a:cs typeface="Times New Roman"/>
              </a:rPr>
              <a:t>11 </a:t>
            </a:r>
            <a:r>
              <a:rPr sz="1350" spc="-142" baseline="40123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350" spc="0" baseline="40123" dirty="0" smtClean="0">
                <a:latin typeface="Times New Roman"/>
                <a:cs typeface="Times New Roman"/>
              </a:rPr>
              <a:t>3</a:t>
            </a:r>
            <a:r>
              <a:rPr sz="1400" spc="-10" dirty="0" smtClean="0">
                <a:latin typeface="Times New Roman"/>
                <a:cs typeface="Times New Roman"/>
              </a:rPr>
              <a:t>/kg.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350" spc="0" baseline="40123" dirty="0" smtClean="0">
                <a:latin typeface="Times New Roman"/>
                <a:cs typeface="Times New Roman"/>
              </a:rPr>
              <a:t>2</a:t>
            </a:r>
            <a:endParaRPr sz="1350" baseline="40123">
              <a:latin typeface="Times New Roman"/>
              <a:cs typeface="Times New Roman"/>
            </a:endParaRPr>
          </a:p>
          <a:p>
            <a:pPr marL="12700" marR="421005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So we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work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out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r.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-7" baseline="40123" dirty="0" smtClean="0">
                <a:latin typeface="Times New Roman"/>
                <a:cs typeface="Times New Roman"/>
              </a:rPr>
              <a:t>3 </a:t>
            </a:r>
            <a:r>
              <a:rPr sz="1350" spc="-150" baseline="40123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7.57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x 1</a:t>
            </a:r>
            <a:r>
              <a:rPr sz="1400" spc="-5" dirty="0" smtClean="0">
                <a:latin typeface="Times New Roman"/>
                <a:cs typeface="Times New Roman"/>
              </a:rPr>
              <a:t>0</a:t>
            </a:r>
            <a:r>
              <a:rPr sz="1350" spc="0" baseline="40123" dirty="0" smtClean="0">
                <a:latin typeface="Times New Roman"/>
                <a:cs typeface="Times New Roman"/>
              </a:rPr>
              <a:t>22</a:t>
            </a:r>
            <a:endParaRPr sz="1350" baseline="40123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Therefore,</a:t>
            </a:r>
            <a:r>
              <a:rPr sz="1400" spc="-5" dirty="0" smtClean="0">
                <a:latin typeface="Times New Roman"/>
                <a:cs typeface="Times New Roman"/>
              </a:rPr>
              <a:t> r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4.23 x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</a:t>
            </a:r>
            <a:r>
              <a:rPr sz="1400" spc="0" dirty="0" smtClean="0">
                <a:latin typeface="Times New Roman"/>
                <a:cs typeface="Times New Roman"/>
              </a:rPr>
              <a:t>0</a:t>
            </a:r>
            <a:r>
              <a:rPr sz="1350" spc="0" baseline="40123" dirty="0" smtClean="0">
                <a:latin typeface="Times New Roman"/>
                <a:cs typeface="Times New Roman"/>
              </a:rPr>
              <a:t>7 </a:t>
            </a:r>
            <a:r>
              <a:rPr sz="1350" spc="-157" baseline="40123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42,3</a:t>
            </a:r>
            <a:r>
              <a:rPr sz="1400" spc="-5" dirty="0" smtClean="0">
                <a:latin typeface="Times New Roman"/>
                <a:cs typeface="Times New Roman"/>
              </a:rPr>
              <a:t>0</a:t>
            </a:r>
            <a:r>
              <a:rPr sz="1400" spc="-10" dirty="0" smtClean="0">
                <a:latin typeface="Times New Roman"/>
                <a:cs typeface="Times New Roman"/>
              </a:rPr>
              <a:t>0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82182" y="7531861"/>
            <a:ext cx="73152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6.67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x 1</a:t>
            </a:r>
            <a:r>
              <a:rPr sz="1400" spc="-5" dirty="0" smtClean="0">
                <a:latin typeface="Times New Roman"/>
                <a:cs typeface="Times New Roman"/>
              </a:rPr>
              <a:t>0</a:t>
            </a:r>
            <a:r>
              <a:rPr sz="1350" spc="0" baseline="40123" dirty="0" smtClean="0">
                <a:latin typeface="Times New Roman"/>
                <a:cs typeface="Times New Roman"/>
              </a:rPr>
              <a:t>-</a:t>
            </a:r>
            <a:endParaRPr sz="1350" baseline="40123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9065259"/>
            <a:ext cx="545465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So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radius required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geostationary,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 geosynchronous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</a:t>
            </a:r>
            <a:r>
              <a:rPr sz="1400" spc="-5" dirty="0" smtClean="0">
                <a:latin typeface="Times New Roman"/>
                <a:cs typeface="Times New Roman"/>
              </a:rPr>
              <a:t>t is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900429"/>
            <a:ext cx="32435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above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5" dirty="0" smtClean="0">
                <a:latin typeface="Times New Roman"/>
                <a:cs typeface="Times New Roman"/>
              </a:rPr>
              <a:t>'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surface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~36</a:t>
            </a:r>
            <a:r>
              <a:rPr sz="1400" spc="-5" dirty="0" smtClean="0">
                <a:latin typeface="Times New Roman"/>
                <a:cs typeface="Times New Roman"/>
              </a:rPr>
              <a:t>0</a:t>
            </a:r>
            <a:r>
              <a:rPr sz="1400" spc="-10" dirty="0" smtClean="0">
                <a:latin typeface="Times New Roman"/>
                <a:cs typeface="Times New Roman"/>
              </a:rPr>
              <a:t>00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836413"/>
            <a:ext cx="6129655" cy="31629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795" algn="ctr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1.11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2"/>
              </a:spcBef>
            </a:pPr>
            <a:endParaRPr sz="1400"/>
          </a:p>
          <a:p>
            <a:pPr marL="12700" marR="12700" algn="just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Gravitati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inversely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portional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square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distance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between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nters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gravity 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sat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llite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p</a:t>
            </a:r>
            <a:r>
              <a:rPr sz="1400" spc="-10" dirty="0" smtClean="0">
                <a:latin typeface="Times New Roman"/>
                <a:cs typeface="Times New Roman"/>
              </a:rPr>
              <a:t>lanet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 is </a:t>
            </a:r>
            <a:r>
              <a:rPr sz="1400" spc="-10" dirty="0" smtClean="0">
                <a:latin typeface="Times New Roman"/>
                <a:cs typeface="Times New Roman"/>
              </a:rPr>
              <a:t>orbiting,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this </a:t>
            </a:r>
            <a:r>
              <a:rPr sz="1400" spc="-10" dirty="0" smtClean="0">
                <a:latin typeface="Times New Roman"/>
                <a:cs typeface="Times New Roman"/>
              </a:rPr>
              <a:t>case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rth.</a:t>
            </a:r>
            <a:endParaRPr sz="1400">
              <a:latin typeface="Times New Roman"/>
              <a:cs typeface="Times New Roman"/>
            </a:endParaRPr>
          </a:p>
          <a:p>
            <a:pPr marL="12700" marR="100965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gravitational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inward</a:t>
            </a:r>
            <a:r>
              <a:rPr sz="1400" spc="5" dirty="0" smtClean="0">
                <a:latin typeface="Times New Roman"/>
                <a:cs typeface="Times New Roman"/>
              </a:rPr>
              <a:t> (</a:t>
            </a:r>
            <a:r>
              <a:rPr sz="1400" i="1" spc="-15" dirty="0" smtClean="0">
                <a:latin typeface="Times New Roman"/>
                <a:cs typeface="Times New Roman"/>
              </a:rPr>
              <a:t>F</a:t>
            </a:r>
            <a:r>
              <a:rPr sz="1350" spc="0" baseline="-12345" dirty="0" smtClean="0">
                <a:latin typeface="Times New Roman"/>
                <a:cs typeface="Times New Roman"/>
              </a:rPr>
              <a:t>I</a:t>
            </a:r>
            <a:r>
              <a:rPr sz="1350" spc="-7" baseline="-1234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10" dirty="0" smtClean="0">
                <a:latin typeface="Times New Roman"/>
                <a:cs typeface="Times New Roman"/>
              </a:rPr>
              <a:t>the centripetal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force =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Fc)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directed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toward the</a:t>
            </a:r>
            <a:r>
              <a:rPr sz="1400" spc="-5" dirty="0" smtClean="0">
                <a:latin typeface="Times New Roman"/>
                <a:cs typeface="Times New Roman"/>
              </a:rPr>
              <a:t> 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g</a:t>
            </a:r>
            <a:r>
              <a:rPr sz="1400" spc="-10" dirty="0" smtClean="0">
                <a:latin typeface="Times New Roman"/>
                <a:cs typeface="Times New Roman"/>
              </a:rPr>
              <a:t>ravity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kinetic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energy of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satel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ite </a:t>
            </a:r>
            <a:r>
              <a:rPr sz="1400" spc="5" dirty="0" smtClean="0">
                <a:latin typeface="Times New Roman"/>
                <a:cs typeface="Times New Roman"/>
              </a:rPr>
              <a:t>(</a:t>
            </a:r>
            <a:r>
              <a:rPr sz="1400" i="1" spc="-15" dirty="0" smtClean="0">
                <a:latin typeface="Times New Roman"/>
                <a:cs typeface="Times New Roman"/>
              </a:rPr>
              <a:t>F</a:t>
            </a:r>
            <a:r>
              <a:rPr sz="1350" spc="-22" baseline="-12345" dirty="0" smtClean="0">
                <a:latin typeface="Times New Roman"/>
                <a:cs typeface="Times New Roman"/>
              </a:rPr>
              <a:t>OU</a:t>
            </a:r>
            <a:r>
              <a:rPr sz="1350" spc="0" baseline="-1234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centrifugal</a:t>
            </a:r>
            <a:r>
              <a:rPr sz="1400" spc="-5" dirty="0" smtClean="0">
                <a:latin typeface="Times New Roman"/>
                <a:cs typeface="Times New Roman"/>
              </a:rPr>
              <a:t> fo</a:t>
            </a:r>
            <a:r>
              <a:rPr sz="1400" spc="-10" dirty="0" smtClean="0">
                <a:latin typeface="Times New Roman"/>
                <a:cs typeface="Times New Roman"/>
              </a:rPr>
              <a:t>rc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</a:t>
            </a:r>
            <a:r>
              <a:rPr sz="1400" spc="-5" dirty="0" smtClean="0">
                <a:latin typeface="Times New Roman"/>
                <a:cs typeface="Times New Roman"/>
              </a:rPr>
              <a:t>g) is </a:t>
            </a:r>
            <a:r>
              <a:rPr sz="1400" spc="-10" dirty="0" smtClean="0">
                <a:latin typeface="Times New Roman"/>
                <a:cs typeface="Times New Roman"/>
              </a:rPr>
              <a:t>dir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cted</a:t>
            </a:r>
            <a:endParaRPr sz="1400">
              <a:latin typeface="Times New Roman"/>
              <a:cs typeface="Times New Roman"/>
            </a:endParaRPr>
          </a:p>
          <a:p>
            <a:pPr marL="12700" marR="83185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opposite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gravitational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force.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Kinet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energy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oportional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square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 velocity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the</a:t>
            </a:r>
            <a:r>
              <a:rPr sz="1400" spc="-5" dirty="0" smtClean="0">
                <a:latin typeface="Times New Roman"/>
                <a:cs typeface="Times New Roman"/>
              </a:rPr>
              <a:t> satell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te. </a:t>
            </a:r>
            <a:r>
              <a:rPr sz="1400" spc="-10" dirty="0" smtClean="0">
                <a:latin typeface="Times New Roman"/>
                <a:cs typeface="Times New Roman"/>
              </a:rPr>
              <a:t>When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inwa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outward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forces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alanc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moves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round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“free</a:t>
            </a:r>
            <a:r>
              <a:rPr sz="1400" spc="-5" dirty="0" smtClean="0">
                <a:latin typeface="Times New Roman"/>
                <a:cs typeface="Times New Roman"/>
              </a:rPr>
              <a:t> fall” trajec</a:t>
            </a:r>
            <a:r>
              <a:rPr sz="1400" spc="-10" dirty="0" smtClean="0">
                <a:latin typeface="Times New Roman"/>
                <a:cs typeface="Times New Roman"/>
              </a:rPr>
              <a:t>tory: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satellite’s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bit.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00351" y="1398904"/>
            <a:ext cx="3342766" cy="3171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8032750"/>
            <a:ext cx="962025" cy="9105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29585" y="2975609"/>
            <a:ext cx="271589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1.12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actin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-5" dirty="0" smtClean="0">
                <a:latin typeface="Times New Roman"/>
                <a:cs typeface="Times New Roman"/>
              </a:rPr>
              <a:t> satellite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3718559"/>
            <a:ext cx="5897245" cy="3974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1920">
              <a:lnSpc>
                <a:spcPct val="100000"/>
              </a:lnSpc>
            </a:pPr>
            <a:r>
              <a:rPr sz="1400" b="1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1.</a:t>
            </a:r>
            <a:r>
              <a:rPr sz="1400" b="1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1</a:t>
            </a:r>
            <a:r>
              <a:rPr sz="1400" b="1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1 </a:t>
            </a:r>
            <a:r>
              <a:rPr sz="1400" b="1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Or</a:t>
            </a:r>
            <a:r>
              <a:rPr sz="1400" b="1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b</a:t>
            </a:r>
            <a:r>
              <a:rPr sz="1400" b="1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b="1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tal</a:t>
            </a:r>
            <a:r>
              <a:rPr sz="1400" b="1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V</a:t>
            </a:r>
            <a:r>
              <a:rPr sz="1400" b="1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b="1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lo</a:t>
            </a:r>
            <a:r>
              <a:rPr sz="1400" b="1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b="1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b="1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ty</a:t>
            </a:r>
            <a:endParaRPr sz="1400">
              <a:latin typeface="Times New Roman"/>
              <a:cs typeface="Times New Roman"/>
            </a:endParaRPr>
          </a:p>
          <a:p>
            <a:pPr marL="121920" marR="13970">
              <a:lnSpc>
                <a:spcPts val="2420"/>
              </a:lnSpc>
              <a:spcBef>
                <a:spcPts val="175"/>
              </a:spcBef>
            </a:pP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8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v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lo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y </a:t>
            </a:r>
            <a:r>
              <a:rPr sz="1400" spc="8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q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ui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 </a:t>
            </a:r>
            <a:r>
              <a:rPr sz="1400" spc="10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 </a:t>
            </a:r>
            <a:r>
              <a:rPr sz="1400" spc="10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45" dirty="0" smtClean="0">
                <a:solidFill>
                  <a:srgbClr val="211F1F"/>
                </a:solidFill>
                <a:latin typeface="Times New Roman"/>
                <a:cs typeface="Times New Roman"/>
              </a:rPr>
              <a:t>m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n </a:t>
            </a:r>
            <a:r>
              <a:rPr sz="1400" spc="9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a </a:t>
            </a:r>
            <a:r>
              <a:rPr sz="1400" spc="8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llit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8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 </a:t>
            </a:r>
            <a:r>
              <a:rPr sz="1400" spc="10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8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rbit </a:t>
            </a:r>
            <a:r>
              <a:rPr sz="1400" spc="8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iu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 </a:t>
            </a:r>
            <a:r>
              <a:rPr sz="1400" spc="9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 </a:t>
            </a:r>
            <a:r>
              <a:rPr sz="1400" spc="14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ca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n </a:t>
            </a:r>
            <a:r>
              <a:rPr sz="1400" spc="10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b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ul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17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as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fo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llo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w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: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1920" marR="13335">
              <a:lnSpc>
                <a:spcPts val="2420"/>
              </a:lnSpc>
              <a:spcBef>
                <a:spcPts val="20"/>
              </a:spcBef>
            </a:pP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nd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g</a:t>
            </a:r>
            <a:r>
              <a:rPr sz="1400" spc="14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16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15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w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16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of</a:t>
            </a:r>
            <a:r>
              <a:rPr sz="1400" spc="16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45" dirty="0" smtClean="0">
                <a:solidFill>
                  <a:srgbClr val="211F1F"/>
                </a:solidFill>
                <a:latin typeface="Times New Roman"/>
                <a:cs typeface="Times New Roman"/>
              </a:rPr>
              <a:t>m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oti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16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rst</a:t>
            </a:r>
            <a:r>
              <a:rPr sz="1400" spc="15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v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lo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13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b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y</a:t>
            </a:r>
            <a:r>
              <a:rPr sz="1400" spc="16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K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pl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er</a:t>
            </a:r>
            <a:r>
              <a:rPr sz="1400" spc="15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 </a:t>
            </a:r>
            <a:r>
              <a:rPr sz="1400" spc="-16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w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.</a:t>
            </a:r>
            <a:r>
              <a:rPr sz="1400" spc="15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-50" dirty="0" smtClean="0">
                <a:solidFill>
                  <a:srgbClr val="211F1F"/>
                </a:solidFill>
                <a:latin typeface="Times New Roman"/>
                <a:cs typeface="Times New Roman"/>
              </a:rPr>
              <a:t>m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in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g</a:t>
            </a:r>
            <a:r>
              <a:rPr sz="1400" spc="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f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rces a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ll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;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gr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y 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to</a:t>
            </a:r>
            <a:r>
              <a:rPr sz="1400" spc="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pull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ll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in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to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w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rd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121920">
              <a:lnSpc>
                <a:spcPct val="100000"/>
              </a:lnSpc>
            </a:pP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ea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rth,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w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i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orb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v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y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 to</a:t>
            </a:r>
            <a:r>
              <a:rPr sz="1400" spc="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pu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llit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3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w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y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fro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m 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ear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h,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121920">
              <a:lnSpc>
                <a:spcPct val="100000"/>
              </a:lnSpc>
            </a:pP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in</a:t>
            </a:r>
            <a:r>
              <a:rPr sz="1400" spc="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1.13</a:t>
            </a:r>
            <a:endParaRPr sz="1400">
              <a:latin typeface="Times New Roman"/>
              <a:cs typeface="Times New Roman"/>
            </a:endParaRPr>
          </a:p>
          <a:p>
            <a:pPr marL="12700" marR="186055">
              <a:lnSpc>
                <a:spcPts val="2420"/>
              </a:lnSpc>
              <a:spcBef>
                <a:spcPts val="195"/>
              </a:spcBef>
            </a:pPr>
            <a:r>
              <a:rPr sz="1400" spc="-20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t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2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c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5" dirty="0" smtClean="0">
                <a:latin typeface="Times New Roman"/>
                <a:cs typeface="Times New Roman"/>
              </a:rPr>
              <a:t>in,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ng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l</a:t>
            </a:r>
            <a:r>
              <a:rPr sz="1400" spc="-2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vel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it</a:t>
            </a:r>
            <a:r>
              <a:rPr sz="1400" spc="-10" dirty="0" smtClean="0">
                <a:latin typeface="Times New Roman"/>
                <a:cs typeface="Times New Roman"/>
              </a:rPr>
              <a:t>y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out,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r</a:t>
            </a:r>
            <a:r>
              <a:rPr sz="1400" spc="-3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pr</a:t>
            </a:r>
            <a:r>
              <a:rPr sz="1400" spc="-2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5" dirty="0" smtClean="0">
                <a:latin typeface="Times New Roman"/>
                <a:cs typeface="Times New Roman"/>
              </a:rPr>
              <a:t>en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3335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stable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or</a:t>
            </a:r>
            <a:r>
              <a:rPr sz="1400" spc="-5" dirty="0" smtClean="0">
                <a:latin typeface="Times New Roman"/>
                <a:cs typeface="Times New Roman"/>
              </a:rPr>
              <a:t>bit ,  </a:t>
            </a:r>
            <a:r>
              <a:rPr sz="1400" spc="-10" dirty="0" smtClean="0">
                <a:latin typeface="Times New Roman"/>
                <a:cs typeface="Times New Roman"/>
              </a:rPr>
              <a:t>F</a:t>
            </a:r>
            <a:r>
              <a:rPr sz="1400" spc="-5" dirty="0" smtClean="0">
                <a:latin typeface="Times New Roman"/>
                <a:cs typeface="Times New Roman"/>
              </a:rPr>
              <a:t>c( </a:t>
            </a:r>
            <a:r>
              <a:rPr sz="1400" spc="-10" dirty="0" smtClean="0">
                <a:latin typeface="Times New Roman"/>
                <a:cs typeface="Times New Roman"/>
              </a:rPr>
              <a:t>Fin</a:t>
            </a:r>
            <a:r>
              <a:rPr sz="1400" spc="-5" dirty="0" smtClean="0">
                <a:latin typeface="Times New Roman"/>
                <a:cs typeface="Times New Roman"/>
              </a:rPr>
              <a:t> )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(Fo),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584200" marR="4006215">
              <a:lnSpc>
                <a:spcPct val="1436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(m</a:t>
            </a:r>
            <a:r>
              <a:rPr sz="1400" b="1" spc="-5" dirty="0" smtClean="0">
                <a:latin typeface="Times New Roman"/>
                <a:cs typeface="Times New Roman"/>
              </a:rPr>
              <a:t>v</a:t>
            </a:r>
            <a:r>
              <a:rPr sz="1350" b="1" spc="0" baseline="40123" dirty="0" smtClean="0">
                <a:latin typeface="Times New Roman"/>
                <a:cs typeface="Times New Roman"/>
              </a:rPr>
              <a:t>2</a:t>
            </a:r>
            <a:r>
              <a:rPr sz="1400" b="1" spc="-5" dirty="0" smtClean="0">
                <a:latin typeface="Times New Roman"/>
                <a:cs typeface="Times New Roman"/>
              </a:rPr>
              <a:t>/ </a:t>
            </a:r>
            <a:r>
              <a:rPr sz="1400" b="1" spc="-10" dirty="0" smtClean="0">
                <a:latin typeface="Times New Roman"/>
                <a:cs typeface="Times New Roman"/>
              </a:rPr>
              <a:t>=(GMm)/</a:t>
            </a:r>
            <a:r>
              <a:rPr sz="1400" b="1" spc="-15" dirty="0" smtClean="0">
                <a:latin typeface="Times New Roman"/>
                <a:cs typeface="Times New Roman"/>
              </a:rPr>
              <a:t>r</a:t>
            </a:r>
            <a:r>
              <a:rPr sz="1350" b="1" spc="0" baseline="40123" dirty="0" smtClean="0">
                <a:latin typeface="Times New Roman"/>
                <a:cs typeface="Times New Roman"/>
              </a:rPr>
              <a:t>2 </a:t>
            </a:r>
            <a:r>
              <a:rPr sz="1400" b="1" spc="-10" dirty="0" smtClean="0">
                <a:latin typeface="Times New Roman"/>
                <a:cs typeface="Times New Roman"/>
              </a:rPr>
              <a:t>v</a:t>
            </a:r>
            <a:r>
              <a:rPr sz="1350" b="1" spc="-15" baseline="40123" dirty="0" smtClean="0">
                <a:latin typeface="Times New Roman"/>
                <a:cs typeface="Times New Roman"/>
              </a:rPr>
              <a:t>2</a:t>
            </a:r>
            <a:r>
              <a:rPr sz="1400" b="1" spc="-5" dirty="0" smtClean="0">
                <a:latin typeface="Times New Roman"/>
                <a:cs typeface="Times New Roman"/>
              </a:rPr>
              <a:t>/r </a:t>
            </a:r>
            <a:r>
              <a:rPr sz="1400" b="1" spc="-10" dirty="0" smtClean="0">
                <a:latin typeface="Times New Roman"/>
                <a:cs typeface="Times New Roman"/>
              </a:rPr>
              <a:t>=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(GM</a:t>
            </a:r>
            <a:r>
              <a:rPr sz="1400" b="1" spc="0" dirty="0" smtClean="0">
                <a:latin typeface="Times New Roman"/>
                <a:cs typeface="Times New Roman"/>
              </a:rPr>
              <a:t>)</a:t>
            </a:r>
            <a:r>
              <a:rPr sz="1400" b="1" spc="-5" dirty="0" smtClean="0">
                <a:latin typeface="Times New Roman"/>
                <a:cs typeface="Times New Roman"/>
              </a:rPr>
              <a:t>/</a:t>
            </a:r>
            <a:r>
              <a:rPr sz="1400" b="1" spc="-15" dirty="0" smtClean="0">
                <a:latin typeface="Times New Roman"/>
                <a:cs typeface="Times New Roman"/>
              </a:rPr>
              <a:t>r</a:t>
            </a:r>
            <a:r>
              <a:rPr sz="1350" b="1" spc="0" baseline="40123" dirty="0" smtClean="0">
                <a:latin typeface="Times New Roman"/>
                <a:cs typeface="Times New Roman"/>
              </a:rPr>
              <a:t>2</a:t>
            </a:r>
            <a:endParaRPr sz="1350" baseline="40123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8937243"/>
            <a:ext cx="397764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Where	v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satellite </a:t>
            </a:r>
            <a:r>
              <a:rPr sz="1400" spc="-10" dirty="0" smtClean="0">
                <a:latin typeface="Times New Roman"/>
                <a:cs typeface="Times New Roman"/>
              </a:rPr>
              <a:t>velocity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circular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bit </a:t>
            </a:r>
            <a:r>
              <a:rPr sz="1400" spc="-10" dirty="0" smtClean="0">
                <a:latin typeface="Times New Roman"/>
                <a:cs typeface="Times New Roman"/>
              </a:rPr>
              <a:t>in k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/sec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400" y="914399"/>
            <a:ext cx="2276475" cy="1972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90875" y="1239519"/>
            <a:ext cx="1962150" cy="1647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00525" y="1181734"/>
            <a:ext cx="279273" cy="232282"/>
          </a:xfrm>
          <a:custGeom>
            <a:avLst/>
            <a:gdLst/>
            <a:ahLst/>
            <a:cxnLst/>
            <a:rect l="l" t="t" r="r" b="b"/>
            <a:pathLst>
              <a:path w="279273" h="232282">
                <a:moveTo>
                  <a:pt x="61745" y="44940"/>
                </a:moveTo>
                <a:lnTo>
                  <a:pt x="55651" y="52308"/>
                </a:lnTo>
                <a:lnTo>
                  <a:pt x="273176" y="232282"/>
                </a:lnTo>
                <a:lnTo>
                  <a:pt x="279273" y="224917"/>
                </a:lnTo>
                <a:lnTo>
                  <a:pt x="61745" y="44940"/>
                </a:lnTo>
                <a:close/>
              </a:path>
              <a:path w="279273" h="232282">
                <a:moveTo>
                  <a:pt x="0" y="0"/>
                </a:moveTo>
                <a:lnTo>
                  <a:pt x="34416" y="77977"/>
                </a:lnTo>
                <a:lnTo>
                  <a:pt x="55651" y="52308"/>
                </a:lnTo>
                <a:lnTo>
                  <a:pt x="45847" y="44196"/>
                </a:lnTo>
                <a:lnTo>
                  <a:pt x="51942" y="36829"/>
                </a:lnTo>
                <a:lnTo>
                  <a:pt x="68455" y="36829"/>
                </a:lnTo>
                <a:lnTo>
                  <a:pt x="83058" y="19176"/>
                </a:lnTo>
                <a:lnTo>
                  <a:pt x="0" y="0"/>
                </a:lnTo>
                <a:close/>
              </a:path>
              <a:path w="279273" h="232282">
                <a:moveTo>
                  <a:pt x="51942" y="36829"/>
                </a:moveTo>
                <a:lnTo>
                  <a:pt x="45847" y="44196"/>
                </a:lnTo>
                <a:lnTo>
                  <a:pt x="55651" y="52308"/>
                </a:lnTo>
                <a:lnTo>
                  <a:pt x="61745" y="44940"/>
                </a:lnTo>
                <a:lnTo>
                  <a:pt x="51942" y="36829"/>
                </a:lnTo>
                <a:close/>
              </a:path>
              <a:path w="279273" h="232282">
                <a:moveTo>
                  <a:pt x="68455" y="36829"/>
                </a:moveTo>
                <a:lnTo>
                  <a:pt x="51942" y="36829"/>
                </a:lnTo>
                <a:lnTo>
                  <a:pt x="61745" y="44940"/>
                </a:lnTo>
                <a:lnTo>
                  <a:pt x="68455" y="368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717291"/>
            <a:ext cx="5970905" cy="2524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0439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1.1</a:t>
            </a:r>
            <a:r>
              <a:rPr sz="1400" spc="-10" dirty="0" smtClean="0">
                <a:latin typeface="Times New Roman"/>
                <a:cs typeface="Times New Roman"/>
              </a:rPr>
              <a:t>3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F</a:t>
            </a:r>
            <a:r>
              <a:rPr sz="1400" spc="-5" dirty="0" smtClean="0">
                <a:latin typeface="Times New Roman"/>
                <a:cs typeface="Times New Roman"/>
              </a:rPr>
              <a:t>or</a:t>
            </a:r>
            <a:r>
              <a:rPr sz="1400" spc="-25" dirty="0" smtClean="0">
                <a:latin typeface="Times New Roman"/>
                <a:cs typeface="Times New Roman"/>
              </a:rPr>
              <a:t>c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ti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te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2"/>
              </a:spcBef>
            </a:pPr>
            <a:endParaRPr sz="1400"/>
          </a:p>
          <a:p>
            <a:pPr marL="121920" marR="95885">
              <a:lnSpc>
                <a:spcPct val="143900"/>
              </a:lnSpc>
            </a:pPr>
            <a:r>
              <a:rPr sz="1400" spc="-2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ot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for 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is</a:t>
            </a:r>
            <a:r>
              <a:rPr sz="1400" spc="-5" dirty="0" smtClean="0">
                <a:latin typeface="Times New Roman"/>
                <a:cs typeface="Times New Roman"/>
              </a:rPr>
              <a:t>cus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bov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th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forces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tin</a:t>
            </a:r>
            <a:r>
              <a:rPr sz="1400" spc="-10" dirty="0" smtClean="0">
                <a:latin typeface="Times New Roman"/>
                <a:cs typeface="Times New Roman"/>
              </a:rPr>
              <a:t>g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llit</a:t>
            </a:r>
            <a:r>
              <a:rPr sz="1400" spc="-10" dirty="0" smtClean="0">
                <a:latin typeface="Times New Roman"/>
                <a:cs typeface="Times New Roman"/>
              </a:rPr>
              <a:t>e, 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u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5" dirty="0" smtClean="0">
                <a:latin typeface="Times New Roman"/>
                <a:cs typeface="Times New Roman"/>
              </a:rPr>
              <a:t> gr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forc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0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oon,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sun,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-5" dirty="0" smtClean="0">
                <a:latin typeface="Times New Roman"/>
                <a:cs typeface="Times New Roman"/>
              </a:rPr>
              <a:t>odi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s,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5" dirty="0" smtClean="0">
                <a:latin typeface="Times New Roman"/>
                <a:cs typeface="Times New Roman"/>
              </a:rPr>
              <a:t>ec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31"/>
              </a:spcBef>
            </a:pPr>
            <a:endParaRPr sz="1300"/>
          </a:p>
          <a:p>
            <a:pPr marL="12700" marR="5326380" algn="just">
              <a:lnSpc>
                <a:spcPct val="100000"/>
              </a:lnSpc>
            </a:pP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7"/>
              </a:spcBef>
            </a:pPr>
            <a:endParaRPr sz="550"/>
          </a:p>
          <a:p>
            <a:pPr marL="12700" marR="12700" algn="just">
              <a:lnSpc>
                <a:spcPct val="143700"/>
              </a:lnSpc>
            </a:pP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H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u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-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ma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de</a:t>
            </a:r>
            <a:r>
              <a:rPr sz="1400" spc="1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satell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tes</a:t>
            </a:r>
            <a:r>
              <a:rPr sz="1400" spc="1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typic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l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ly</a:t>
            </a:r>
            <a:r>
              <a:rPr sz="1400" spc="1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orbit</a:t>
            </a:r>
            <a:r>
              <a:rPr sz="1400" spc="1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at</a:t>
            </a:r>
            <a:r>
              <a:rPr sz="1400" spc="1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heights</a:t>
            </a:r>
            <a:r>
              <a:rPr sz="1400" spc="1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400" spc="1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400</a:t>
            </a:r>
            <a:r>
              <a:rPr sz="1400" spc="13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iles</a:t>
            </a:r>
            <a:r>
              <a:rPr sz="1400" spc="1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from</a:t>
            </a:r>
            <a:r>
              <a:rPr sz="1400" spc="1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1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surfa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1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of the</a:t>
            </a:r>
            <a:r>
              <a:rPr sz="1400" spc="10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rth</a:t>
            </a:r>
            <a:r>
              <a:rPr sz="1400" spc="1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(about</a:t>
            </a:r>
            <a:r>
              <a:rPr sz="1400" spc="10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640</a:t>
            </a:r>
            <a:r>
              <a:rPr sz="1400" spc="10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kilo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eter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s,</a:t>
            </a:r>
            <a:r>
              <a:rPr sz="1400" spc="10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r>
              <a:rPr sz="1400" spc="10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6.4</a:t>
            </a:r>
            <a:r>
              <a:rPr sz="1400" spc="10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×</a:t>
            </a:r>
            <a:r>
              <a:rPr sz="1400" spc="9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1</a:t>
            </a:r>
            <a:r>
              <a:rPr sz="1400" spc="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0</a:t>
            </a:r>
            <a:r>
              <a:rPr sz="1350" spc="0" baseline="40123" dirty="0" smtClean="0">
                <a:solidFill>
                  <a:srgbClr val="333333"/>
                </a:solidFill>
                <a:latin typeface="Times New Roman"/>
                <a:cs typeface="Times New Roman"/>
              </a:rPr>
              <a:t>5 </a:t>
            </a:r>
            <a:r>
              <a:rPr sz="1350" spc="-157" baseline="40123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ters).</a:t>
            </a:r>
            <a:r>
              <a:rPr sz="1400" spc="10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What’s</a:t>
            </a:r>
            <a:r>
              <a:rPr sz="1400" spc="10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10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spe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d</a:t>
            </a:r>
            <a:r>
              <a:rPr sz="1400" spc="10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400" spc="1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such</a:t>
            </a:r>
            <a:r>
              <a:rPr sz="1400" spc="10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satellite?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All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you have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do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ut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in 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nu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bers: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6263893"/>
            <a:ext cx="3259454" cy="713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This 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onverts to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about 16,800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l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es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per hour.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1.</a:t>
            </a:r>
            <a:r>
              <a:rPr sz="1400" b="1" spc="-5" dirty="0" smtClean="0">
                <a:latin typeface="Times New Roman"/>
                <a:cs typeface="Times New Roman"/>
              </a:rPr>
              <a:t>1</a:t>
            </a:r>
            <a:r>
              <a:rPr sz="1400" b="1" spc="-10" dirty="0" smtClean="0">
                <a:latin typeface="Times New Roman"/>
                <a:cs typeface="Times New Roman"/>
              </a:rPr>
              <a:t>2 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Launching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Satellites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into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5" dirty="0" smtClean="0">
                <a:latin typeface="Times New Roman"/>
                <a:cs typeface="Times New Roman"/>
              </a:rPr>
              <a:t>Or</a:t>
            </a:r>
            <a:r>
              <a:rPr sz="1400" b="1" spc="-10" dirty="0" smtClean="0">
                <a:latin typeface="Times New Roman"/>
                <a:cs typeface="Times New Roman"/>
              </a:rPr>
              <a:t>bi</a:t>
            </a:r>
            <a:r>
              <a:rPr sz="1400" b="1" spc="0" dirty="0" smtClean="0">
                <a:latin typeface="Times New Roman"/>
                <a:cs typeface="Times New Roman"/>
              </a:rPr>
              <a:t>t</a:t>
            </a:r>
            <a:r>
              <a:rPr sz="1400" b="1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7446243"/>
            <a:ext cx="5967095" cy="20307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Placing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5" dirty="0" smtClean="0">
                <a:latin typeface="Times New Roman"/>
                <a:cs typeface="Times New Roman"/>
              </a:rPr>
              <a:t> satellite  </a:t>
            </a:r>
            <a:r>
              <a:rPr sz="1400" spc="-10" dirty="0" smtClean="0">
                <a:latin typeface="Times New Roman"/>
                <a:cs typeface="Times New Roman"/>
              </a:rPr>
              <a:t>into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geosynchronous  orbit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requires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  enor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ous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ount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energy.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launch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process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divid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into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phases: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launch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phase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the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inje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phase.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4"/>
              </a:spcBef>
            </a:pPr>
            <a:endParaRPr sz="1100"/>
          </a:p>
          <a:p>
            <a:pPr marL="12700" marR="4542155" algn="just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Launch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Phase</a:t>
            </a:r>
            <a:endParaRPr sz="1400">
              <a:latin typeface="Times New Roman"/>
              <a:cs typeface="Times New Roman"/>
            </a:endParaRPr>
          </a:p>
          <a:p>
            <a:pPr marL="12700" marR="323850">
              <a:lnSpc>
                <a:spcPts val="2420"/>
              </a:lnSpc>
              <a:spcBef>
                <a:spcPts val="18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During the launch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phase,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launch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vehicle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places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into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transfer orbit--an</a:t>
            </a:r>
            <a:r>
              <a:rPr sz="1400" spc="-5" dirty="0" smtClean="0">
                <a:latin typeface="Times New Roman"/>
                <a:cs typeface="Times New Roman"/>
              </a:rPr>
              <a:t> eliptic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has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 its farth</a:t>
            </a:r>
            <a:r>
              <a:rPr sz="1400" spc="-10" dirty="0" smtClean="0">
                <a:latin typeface="Times New Roman"/>
                <a:cs typeface="Times New Roman"/>
              </a:rPr>
              <a:t>est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point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(apoge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)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81250" y="914399"/>
            <a:ext cx="3004185" cy="1713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400" y="5413247"/>
            <a:ext cx="4495800" cy="6761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7404"/>
            <a:ext cx="5928360" cy="2030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68300">
              <a:lnSpc>
                <a:spcPct val="1436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geosynchronous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levation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22,238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iles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 its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nearest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point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(perigee)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 elevation 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usually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less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100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</a:t>
            </a:r>
            <a:r>
              <a:rPr sz="1400" spc="-5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below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1</a:t>
            </a:r>
            <a:r>
              <a:rPr sz="1400" spc="-10" dirty="0" smtClean="0">
                <a:latin typeface="Times New Roman"/>
                <a:cs typeface="Times New Roman"/>
              </a:rPr>
              <a:t>-14.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Orbit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Inje</a:t>
            </a:r>
            <a:r>
              <a:rPr sz="1400" b="1" spc="-20" dirty="0" smtClean="0">
                <a:latin typeface="Times New Roman"/>
                <a:cs typeface="Times New Roman"/>
              </a:rPr>
              <a:t>c</a:t>
            </a:r>
            <a:r>
              <a:rPr sz="1400" b="1" spc="-5" dirty="0" smtClean="0">
                <a:latin typeface="Times New Roman"/>
                <a:cs typeface="Times New Roman"/>
              </a:rPr>
              <a:t>tio</a:t>
            </a:r>
            <a:r>
              <a:rPr sz="1400" b="1" spc="-10" dirty="0" smtClean="0">
                <a:latin typeface="Times New Roman"/>
                <a:cs typeface="Times New Roman"/>
              </a:rPr>
              <a:t>n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Phase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10"/>
              </a:lnSpc>
              <a:spcBef>
                <a:spcPts val="19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energy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required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ove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 </a:t>
            </a:r>
            <a:r>
              <a:rPr sz="1400" spc="-10" dirty="0" smtClean="0">
                <a:latin typeface="Times New Roman"/>
                <a:cs typeface="Times New Roman"/>
              </a:rPr>
              <a:t>from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5" dirty="0" smtClean="0">
                <a:latin typeface="Times New Roman"/>
                <a:cs typeface="Times New Roman"/>
              </a:rPr>
              <a:t>elliptical </a:t>
            </a:r>
            <a:r>
              <a:rPr sz="1400" spc="-10" dirty="0" smtClean="0">
                <a:latin typeface="Times New Roman"/>
                <a:cs typeface="Times New Roman"/>
              </a:rPr>
              <a:t>transfer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2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0" dirty="0" smtClean="0">
                <a:latin typeface="Times New Roman"/>
                <a:cs typeface="Times New Roman"/>
              </a:rPr>
              <a:t>into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geosynchronous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</a:t>
            </a:r>
            <a:r>
              <a:rPr sz="1400" spc="-5" dirty="0" smtClean="0">
                <a:latin typeface="Times New Roman"/>
                <a:cs typeface="Times New Roman"/>
              </a:rPr>
              <a:t>t is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ppli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satellite’s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pogee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kick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otor (AKM).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5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known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bit </a:t>
            </a:r>
            <a:r>
              <a:rPr sz="1400" spc="-10" dirty="0" smtClean="0">
                <a:latin typeface="Times New Roman"/>
                <a:cs typeface="Times New Roman"/>
              </a:rPr>
              <a:t>injection </a:t>
            </a:r>
            <a:r>
              <a:rPr sz="1400" spc="-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hase.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6145783"/>
            <a:ext cx="5883910" cy="3160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8684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Figure 1</a:t>
            </a:r>
            <a:r>
              <a:rPr sz="1400" b="1" spc="0" dirty="0" smtClean="0">
                <a:latin typeface="Times New Roman"/>
                <a:cs typeface="Times New Roman"/>
              </a:rPr>
              <a:t>-</a:t>
            </a:r>
            <a:r>
              <a:rPr sz="1400" b="1" spc="-10" dirty="0" smtClean="0">
                <a:latin typeface="Times New Roman"/>
                <a:cs typeface="Times New Roman"/>
              </a:rPr>
              <a:t>1</a:t>
            </a:r>
            <a:r>
              <a:rPr sz="1400" b="1" spc="-5" dirty="0" smtClean="0">
                <a:latin typeface="Times New Roman"/>
                <a:cs typeface="Times New Roman"/>
              </a:rPr>
              <a:t>4: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Elliptical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Transfer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Orbit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7"/>
              </a:spcBef>
            </a:pPr>
            <a:endParaRPr sz="1300"/>
          </a:p>
          <a:p>
            <a:pPr marL="12700" marR="12700">
              <a:lnSpc>
                <a:spcPct val="143700"/>
              </a:lnSpc>
            </a:pP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geostation</a:t>
            </a:r>
            <a:r>
              <a:rPr sz="1400" b="1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b="1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ry</a:t>
            </a:r>
            <a:r>
              <a:rPr sz="1400" b="1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orbit</a:t>
            </a:r>
            <a:r>
              <a:rPr sz="1400" b="1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orbit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in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which 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sp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cecraft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n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appear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hover</a:t>
            </a:r>
            <a:r>
              <a:rPr sz="1400" spc="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over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fix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ed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point on E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rth. 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particularly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useful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com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unication or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observation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satellites. 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This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little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different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than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sz="1400" b="1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geosynchronous orbi</a:t>
            </a:r>
            <a:r>
              <a:rPr sz="1400" b="1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, 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w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hich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is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one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in which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p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ace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aft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will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pass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over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same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point,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once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p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day.</a:t>
            </a:r>
            <a:endParaRPr sz="1400">
              <a:latin typeface="Times New Roman"/>
              <a:cs typeface="Times New Roman"/>
            </a:endParaRPr>
          </a:p>
          <a:p>
            <a:pPr marL="12700" marR="16510">
              <a:lnSpc>
                <a:spcPct val="143700"/>
              </a:lnSpc>
            </a:pP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So,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if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we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want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o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ur spacecraft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appe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r 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hover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ov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r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fixed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point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on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rth,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two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criteria 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ust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be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met.  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first is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orbit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ust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be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equatorial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(inclination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0 degre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s)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second that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ngular velocity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must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ma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tch th</a:t>
            </a:r>
            <a:r>
              <a:rPr sz="1400" spc="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t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of 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surface of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the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rth.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turns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ut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to be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round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35,900 km (2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2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,300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iles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)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gives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us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two 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h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allenges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to solve. 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h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first is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we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need to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get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high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90801" y="3110102"/>
            <a:ext cx="3590925" cy="2766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900429"/>
            <a:ext cx="512127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altitude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second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w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likely need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h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ange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our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inclination</a:t>
            </a:r>
            <a:r>
              <a:rPr sz="1400" spc="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228337"/>
            <a:ext cx="5970270" cy="1885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35" algn="ctr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1-</a:t>
            </a:r>
            <a:r>
              <a:rPr sz="1400" spc="-15" dirty="0" smtClean="0"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"/>
              </a:spcBef>
            </a:pPr>
            <a:endParaRPr sz="1000"/>
          </a:p>
          <a:p>
            <a:pPr marL="12700" marR="12700" algn="just">
              <a:lnSpc>
                <a:spcPct val="143700"/>
              </a:lnSpc>
            </a:pP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Dependi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n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g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on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mission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400" spc="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launch vehicle,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one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of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two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things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happe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n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first. </a:t>
            </a:r>
            <a:r>
              <a:rPr sz="1400" spc="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 rocket</a:t>
            </a:r>
            <a:r>
              <a:rPr sz="1400" spc="114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often</a:t>
            </a:r>
            <a:r>
              <a:rPr sz="1400" spc="114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takes</a:t>
            </a:r>
            <a:r>
              <a:rPr sz="1400" spc="114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he</a:t>
            </a:r>
            <a:r>
              <a:rPr sz="1400" spc="114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space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aft</a:t>
            </a:r>
            <a:r>
              <a:rPr sz="1400" spc="114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1400" spc="114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1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parking</a:t>
            </a:r>
            <a:r>
              <a:rPr sz="1400" spc="1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orbit</a:t>
            </a:r>
            <a:r>
              <a:rPr sz="1400" spc="1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at</a:t>
            </a:r>
            <a:r>
              <a:rPr sz="1400" spc="114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r>
              <a:rPr sz="1400" spc="1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altitude</a:t>
            </a:r>
            <a:r>
              <a:rPr sz="1400" spc="114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400" spc="1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18</a:t>
            </a:r>
            <a:r>
              <a:rPr sz="1400" spc="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0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-200</a:t>
            </a:r>
            <a:r>
              <a:rPr sz="1400" spc="114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km</a:t>
            </a:r>
            <a:r>
              <a:rPr sz="1400" spc="1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, this</a:t>
            </a:r>
            <a:r>
              <a:rPr sz="1400" spc="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lled</a:t>
            </a:r>
            <a:r>
              <a:rPr sz="1400" spc="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15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parking</a:t>
            </a:r>
            <a:r>
              <a:rPr sz="1400" spc="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orbit</a:t>
            </a:r>
            <a:r>
              <a:rPr sz="1400" spc="17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,</a:t>
            </a:r>
            <a:r>
              <a:rPr sz="1400" spc="15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but</a:t>
            </a:r>
            <a:r>
              <a:rPr sz="1400" spc="15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it</a:t>
            </a:r>
            <a:r>
              <a:rPr sz="1400" spc="15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n</a:t>
            </a:r>
            <a:r>
              <a:rPr sz="1400" spc="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som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es</a:t>
            </a:r>
            <a:r>
              <a:rPr sz="1400" spc="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skip</a:t>
            </a:r>
            <a:r>
              <a:rPr sz="1400" spc="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14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parking</a:t>
            </a:r>
            <a:r>
              <a:rPr sz="1400" spc="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bit</a:t>
            </a:r>
            <a:r>
              <a:rPr sz="1400" spc="15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400" spc="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go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straight </a:t>
            </a:r>
            <a:r>
              <a:rPr sz="1400" spc="-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sz="1400" spc="-16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what </a:t>
            </a:r>
            <a:r>
              <a:rPr sz="1400" spc="-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1400" spc="-15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called </a:t>
            </a:r>
            <a:r>
              <a:rPr sz="1400" spc="-15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sz="1400" spc="-16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g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eost</a:t>
            </a:r>
            <a:r>
              <a:rPr sz="1400" spc="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tionary </a:t>
            </a:r>
            <a:r>
              <a:rPr sz="1400" spc="-16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transfer </a:t>
            </a:r>
            <a:r>
              <a:rPr sz="1400" spc="-15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orbit.  </a:t>
            </a:r>
            <a:r>
              <a:rPr sz="1400" spc="-15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Parking </a:t>
            </a:r>
            <a:r>
              <a:rPr sz="1400" spc="-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orbi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 </a:t>
            </a:r>
            <a:r>
              <a:rPr sz="1400" spc="-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are </a:t>
            </a:r>
            <a:r>
              <a:rPr sz="1400" spc="-15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often used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test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vehicle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syste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b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efore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com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ttin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g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f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urther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action.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56432" y="8954769"/>
            <a:ext cx="85979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1-</a:t>
            </a:r>
            <a:r>
              <a:rPr sz="1400" spc="-15" dirty="0" smtClean="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21889" y="1527809"/>
            <a:ext cx="2928239" cy="24853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90800" y="6209537"/>
            <a:ext cx="2895473" cy="25290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7191"/>
            <a:ext cx="5946140" cy="1545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3700"/>
              </a:lnSpc>
            </a:pP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Geostationary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Trans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f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Orbit (GTO)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hig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h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ly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lliptical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orbit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with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peri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g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of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180-200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km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above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Eart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h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'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surface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400" spc="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ap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gee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und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35,9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0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0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k</a:t>
            </a:r>
            <a:r>
              <a:rPr sz="1400" spc="-2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sz="1400" spc="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h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 spa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ecraft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has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en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g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ine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lled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Apogee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K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ck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Motor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(AKM). </a:t>
            </a:r>
            <a:r>
              <a:rPr sz="1400" spc="30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hat 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otor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fired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at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apogee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to circularize 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bit. 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But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it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usually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not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all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done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at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onc</a:t>
            </a:r>
            <a:r>
              <a:rPr sz="1400" spc="-2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. 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Usually 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AKM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used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three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t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400" spc="-15" dirty="0" smtClean="0">
                <a:solidFill>
                  <a:srgbClr val="333333"/>
                </a:solidFill>
                <a:latin typeface="Times New Roman"/>
                <a:cs typeface="Times New Roman"/>
              </a:rPr>
              <a:t>me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5036057"/>
            <a:ext cx="5969000" cy="4372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" algn="ctr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Figure 1</a:t>
            </a:r>
            <a:r>
              <a:rPr sz="1400" b="1" spc="0" dirty="0" smtClean="0">
                <a:latin typeface="Times New Roman"/>
                <a:cs typeface="Times New Roman"/>
              </a:rPr>
              <a:t>-</a:t>
            </a:r>
            <a:r>
              <a:rPr sz="1400" b="1" spc="-10" dirty="0" smtClean="0"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0"/>
              </a:spcBef>
            </a:pPr>
            <a:endParaRPr sz="950"/>
          </a:p>
          <a:p>
            <a:pPr marL="12700" marR="177165">
              <a:lnSpc>
                <a:spcPct val="143900"/>
              </a:lnSpc>
            </a:pP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Each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of these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bu</a:t>
            </a:r>
            <a:r>
              <a:rPr sz="1400" spc="0" dirty="0" smtClean="0">
                <a:solidFill>
                  <a:srgbClr val="333333"/>
                </a:solidFill>
                <a:latin typeface="Times New Roman"/>
                <a:cs typeface="Times New Roman"/>
              </a:rPr>
              <a:t>r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ns has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two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b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jectives: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1)</a:t>
            </a:r>
            <a:r>
              <a:rPr sz="1400" spc="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increase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peri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g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of 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b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t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2) decrease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inclination of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333333"/>
                </a:solidFill>
                <a:latin typeface="Times New Roman"/>
                <a:cs typeface="Times New Roman"/>
              </a:rPr>
              <a:t> orbit.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8"/>
              </a:spcBef>
            </a:pPr>
            <a:endParaRPr sz="1200"/>
          </a:p>
          <a:p>
            <a:pPr marL="121920">
              <a:lnSpc>
                <a:spcPct val="100000"/>
              </a:lnSpc>
            </a:pPr>
            <a:r>
              <a:rPr sz="1400" b="1" u="heavy" spc="-5" dirty="0" smtClean="0">
                <a:latin typeface="Times New Roman"/>
                <a:cs typeface="Times New Roman"/>
              </a:rPr>
              <a:t>1.</a:t>
            </a:r>
            <a:r>
              <a:rPr sz="1400" b="1" u="heavy" spc="0" dirty="0" smtClean="0">
                <a:latin typeface="Times New Roman"/>
                <a:cs typeface="Times New Roman"/>
              </a:rPr>
              <a:t>1</a:t>
            </a:r>
            <a:r>
              <a:rPr sz="1400" b="1" u="heavy" spc="-10" dirty="0" smtClean="0">
                <a:latin typeface="Times New Roman"/>
                <a:cs typeface="Times New Roman"/>
              </a:rPr>
              <a:t>3</a:t>
            </a:r>
            <a:r>
              <a:rPr sz="1400" b="1" u="heavy" spc="-5" dirty="0" smtClean="0">
                <a:latin typeface="Times New Roman"/>
                <a:cs typeface="Times New Roman"/>
              </a:rPr>
              <a:t> </a:t>
            </a:r>
            <a:r>
              <a:rPr sz="1400" b="1" u="heavy" spc="-10" dirty="0" smtClean="0">
                <a:latin typeface="Times New Roman"/>
                <a:cs typeface="Times New Roman"/>
              </a:rPr>
              <a:t> Side</a:t>
            </a:r>
            <a:r>
              <a:rPr sz="1400" b="1" u="heavy" spc="-15" dirty="0" smtClean="0">
                <a:latin typeface="Times New Roman"/>
                <a:cs typeface="Times New Roman"/>
              </a:rPr>
              <a:t>re</a:t>
            </a:r>
            <a:r>
              <a:rPr sz="1400" b="1" u="heavy" spc="-5" dirty="0" smtClean="0">
                <a:latin typeface="Times New Roman"/>
                <a:cs typeface="Times New Roman"/>
              </a:rPr>
              <a:t>al</a:t>
            </a:r>
            <a:r>
              <a:rPr sz="1400" b="1" u="heavy" spc="-60" dirty="0" smtClean="0">
                <a:latin typeface="Times New Roman"/>
                <a:cs typeface="Times New Roman"/>
              </a:rPr>
              <a:t> </a:t>
            </a:r>
            <a:r>
              <a:rPr sz="1400" b="1" u="heavy" spc="-20" dirty="0" smtClean="0">
                <a:latin typeface="Times New Roman"/>
                <a:cs typeface="Times New Roman"/>
              </a:rPr>
              <a:t>T</a:t>
            </a:r>
            <a:r>
              <a:rPr sz="1400" b="1" u="heavy" spc="10" dirty="0" smtClean="0">
                <a:latin typeface="Times New Roman"/>
                <a:cs typeface="Times New Roman"/>
              </a:rPr>
              <a:t>i</a:t>
            </a:r>
            <a:r>
              <a:rPr sz="1400" b="1" u="heavy" spc="-30" dirty="0" smtClean="0">
                <a:latin typeface="Times New Roman"/>
                <a:cs typeface="Times New Roman"/>
              </a:rPr>
              <a:t>m</a:t>
            </a:r>
            <a:r>
              <a:rPr sz="1400" b="1" u="heavy" spc="-10" dirty="0" smtClean="0">
                <a:latin typeface="Times New Roman"/>
                <a:cs typeface="Times New Roman"/>
              </a:rPr>
              <a:t>e</a:t>
            </a:r>
            <a:r>
              <a:rPr sz="1400" b="1" u="heavy" spc="-25" dirty="0" smtClean="0">
                <a:latin typeface="Times New Roman"/>
                <a:cs typeface="Times New Roman"/>
              </a:rPr>
              <a:t> </a:t>
            </a:r>
            <a:r>
              <a:rPr sz="1400" b="1" u="heavy" spc="-15" dirty="0" smtClean="0">
                <a:latin typeface="Times New Roman"/>
                <a:cs typeface="Times New Roman"/>
              </a:rPr>
              <a:t>Vs</a:t>
            </a:r>
            <a:r>
              <a:rPr sz="1400" b="1" u="heavy" spc="-25" dirty="0" smtClean="0">
                <a:latin typeface="Times New Roman"/>
                <a:cs typeface="Times New Roman"/>
              </a:rPr>
              <a:t> </a:t>
            </a:r>
            <a:r>
              <a:rPr sz="1400" b="1" u="heavy" spc="-10" dirty="0" smtClean="0">
                <a:latin typeface="Times New Roman"/>
                <a:cs typeface="Times New Roman"/>
              </a:rPr>
              <a:t>Sol</a:t>
            </a:r>
            <a:r>
              <a:rPr sz="1400" b="1" u="heavy" spc="5" dirty="0" smtClean="0">
                <a:latin typeface="Times New Roman"/>
                <a:cs typeface="Times New Roman"/>
              </a:rPr>
              <a:t>a</a:t>
            </a:r>
            <a:r>
              <a:rPr sz="1400" b="1" u="heavy" spc="-10" dirty="0" smtClean="0">
                <a:latin typeface="Times New Roman"/>
                <a:cs typeface="Times New Roman"/>
              </a:rPr>
              <a:t>r</a:t>
            </a:r>
            <a:r>
              <a:rPr sz="1400" b="1" u="heavy" spc="-50" dirty="0" smtClean="0">
                <a:latin typeface="Times New Roman"/>
                <a:cs typeface="Times New Roman"/>
              </a:rPr>
              <a:t> </a:t>
            </a:r>
            <a:r>
              <a:rPr sz="1400" b="1" u="heavy" spc="-20" dirty="0" smtClean="0">
                <a:latin typeface="Times New Roman"/>
                <a:cs typeface="Times New Roman"/>
              </a:rPr>
              <a:t>T</a:t>
            </a:r>
            <a:r>
              <a:rPr sz="1400" b="1" u="heavy" spc="5" dirty="0" smtClean="0">
                <a:latin typeface="Times New Roman"/>
                <a:cs typeface="Times New Roman"/>
              </a:rPr>
              <a:t>i</a:t>
            </a:r>
            <a:r>
              <a:rPr sz="1400" b="1" u="heavy" spc="-25" dirty="0" smtClean="0">
                <a:latin typeface="Times New Roman"/>
                <a:cs typeface="Times New Roman"/>
              </a:rPr>
              <a:t>m</a:t>
            </a:r>
            <a:r>
              <a:rPr sz="1400" b="1" u="heavy" spc="-1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7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383030" marR="84455" indent="-1261110">
              <a:lnSpc>
                <a:spcPct val="1436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S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10" dirty="0" smtClean="0">
                <a:latin typeface="Times New Roman"/>
                <a:cs typeface="Times New Roman"/>
              </a:rPr>
              <a:t>der</a:t>
            </a:r>
            <a:r>
              <a:rPr sz="1400" b="1" spc="-20" dirty="0" smtClean="0">
                <a:latin typeface="Times New Roman"/>
                <a:cs typeface="Times New Roman"/>
              </a:rPr>
              <a:t>e</a:t>
            </a:r>
            <a:r>
              <a:rPr sz="1400" b="1" spc="-5" dirty="0" smtClean="0">
                <a:latin typeface="Times New Roman"/>
                <a:cs typeface="Times New Roman"/>
              </a:rPr>
              <a:t>al  </a:t>
            </a:r>
            <a:r>
              <a:rPr sz="1400" b="1" spc="-15" dirty="0" smtClean="0">
                <a:latin typeface="Times New Roman"/>
                <a:cs typeface="Times New Roman"/>
              </a:rPr>
              <a:t>T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35" dirty="0" smtClean="0">
                <a:latin typeface="Times New Roman"/>
                <a:cs typeface="Times New Roman"/>
              </a:rPr>
              <a:t>m</a:t>
            </a:r>
            <a:r>
              <a:rPr sz="1400" b="1" spc="-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i</a:t>
            </a:r>
            <a:r>
              <a:rPr sz="1400" spc="-5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  <a:hlinkClick r:id="rId2"/>
              </a:rPr>
              <a:t>E</a:t>
            </a:r>
            <a:r>
              <a:rPr sz="1400" spc="-15" dirty="0" smtClean="0">
                <a:latin typeface="Times New Roman"/>
                <a:cs typeface="Times New Roman"/>
                <a:hlinkClick r:id="rId2"/>
              </a:rPr>
              <a:t>a</a:t>
            </a:r>
            <a:r>
              <a:rPr sz="1400" spc="-5" dirty="0" smtClean="0">
                <a:latin typeface="Times New Roman"/>
                <a:cs typeface="Times New Roman"/>
                <a:hlinkClick r:id="rId2"/>
              </a:rPr>
              <a:t>rth</a:t>
            </a:r>
            <a:r>
              <a:rPr sz="1400" spc="-15" dirty="0" smtClean="0">
                <a:latin typeface="Times New Roman"/>
                <a:cs typeface="Times New Roman"/>
                <a:hlinkClick r:id="rId2"/>
              </a:rPr>
              <a:t>'</a:t>
            </a:r>
            <a:r>
              <a:rPr sz="1400" spc="-10" dirty="0" smtClean="0">
                <a:latin typeface="Times New Roman"/>
                <a:cs typeface="Times New Roman"/>
                <a:hlinkClick r:id="rId2"/>
              </a:rPr>
              <a:t>s </a:t>
            </a:r>
            <a:r>
              <a:rPr sz="1400" spc="-40" dirty="0" smtClean="0">
                <a:latin typeface="Times New Roman"/>
                <a:cs typeface="Times New Roman"/>
                <a:hlinkClick r:id="rId2"/>
              </a:rPr>
              <a:t> </a:t>
            </a:r>
            <a:r>
              <a:rPr sz="1400" spc="0" dirty="0" smtClean="0">
                <a:latin typeface="Times New Roman"/>
                <a:cs typeface="Times New Roman"/>
                <a:hlinkClick r:id="rId2"/>
              </a:rPr>
              <a:t>r</a:t>
            </a:r>
            <a:r>
              <a:rPr sz="1400" spc="-15" dirty="0" smtClean="0">
                <a:latin typeface="Times New Roman"/>
                <a:cs typeface="Times New Roman"/>
                <a:hlinkClick r:id="rId2"/>
              </a:rPr>
              <a:t>a</a:t>
            </a:r>
            <a:r>
              <a:rPr sz="1400" spc="0" dirty="0" smtClean="0">
                <a:latin typeface="Times New Roman"/>
                <a:cs typeface="Times New Roman"/>
                <a:hlinkClick r:id="rId2"/>
              </a:rPr>
              <a:t>t</a:t>
            </a:r>
            <a:r>
              <a:rPr sz="1400" spc="-10" dirty="0" smtClean="0">
                <a:latin typeface="Times New Roman"/>
                <a:cs typeface="Times New Roman"/>
                <a:hlinkClick r:id="rId2"/>
              </a:rPr>
              <a:t>e </a:t>
            </a:r>
            <a:r>
              <a:rPr sz="1400" spc="-40" dirty="0" smtClean="0">
                <a:latin typeface="Times New Roman"/>
                <a:cs typeface="Times New Roman"/>
                <a:hlinkClick r:id="rId2"/>
              </a:rPr>
              <a:t> </a:t>
            </a:r>
            <a:r>
              <a:rPr sz="1400" spc="-5" dirty="0" smtClean="0">
                <a:latin typeface="Times New Roman"/>
                <a:cs typeface="Times New Roman"/>
                <a:hlinkClick r:id="rId2"/>
              </a:rPr>
              <a:t>of </a:t>
            </a:r>
            <a:r>
              <a:rPr sz="1400" spc="-30" dirty="0" smtClean="0">
                <a:latin typeface="Times New Roman"/>
                <a:cs typeface="Times New Roman"/>
                <a:hlinkClick r:id="rId2"/>
              </a:rPr>
              <a:t> </a:t>
            </a:r>
            <a:r>
              <a:rPr sz="1400" spc="-5" dirty="0" smtClean="0">
                <a:latin typeface="Times New Roman"/>
                <a:cs typeface="Times New Roman"/>
                <a:hlinkClick r:id="rId2"/>
              </a:rPr>
              <a:t>rot</a:t>
            </a:r>
            <a:r>
              <a:rPr sz="1400" spc="-15" dirty="0" smtClean="0">
                <a:latin typeface="Times New Roman"/>
                <a:cs typeface="Times New Roman"/>
                <a:hlinkClick r:id="rId2"/>
              </a:rPr>
              <a:t>a</a:t>
            </a:r>
            <a:r>
              <a:rPr sz="1400" spc="0" dirty="0" smtClean="0">
                <a:latin typeface="Times New Roman"/>
                <a:cs typeface="Times New Roman"/>
                <a:hlinkClick r:id="rId2"/>
              </a:rPr>
              <a:t>t</a:t>
            </a:r>
            <a:r>
              <a:rPr sz="1400" spc="-5" dirty="0" smtClean="0">
                <a:latin typeface="Times New Roman"/>
                <a:cs typeface="Times New Roman"/>
                <a:hlinkClick r:id="rId2"/>
              </a:rPr>
              <a:t>io</a:t>
            </a:r>
            <a:r>
              <a:rPr sz="1400" spc="-10" dirty="0" smtClean="0">
                <a:latin typeface="Times New Roman"/>
                <a:cs typeface="Times New Roman"/>
                <a:hlinkClick r:id="rId2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  <a:hlinkClick r:id="rId2"/>
              </a:rPr>
              <a:t>m</a:t>
            </a:r>
            <a:r>
              <a:rPr sz="1400" spc="-15" dirty="0" smtClean="0">
                <a:latin typeface="Times New Roman"/>
                <a:cs typeface="Times New Roman"/>
              </a:rPr>
              <a:t>ea</a:t>
            </a:r>
            <a:r>
              <a:rPr sz="1400" spc="-5" dirty="0" smtClean="0">
                <a:latin typeface="Times New Roman"/>
                <a:cs typeface="Times New Roman"/>
              </a:rPr>
              <a:t>su</a:t>
            </a:r>
            <a:r>
              <a:rPr sz="1400" spc="-10" dirty="0" smtClean="0">
                <a:latin typeface="Times New Roman"/>
                <a:cs typeface="Times New Roman"/>
              </a:rPr>
              <a:t>red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tiv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  <a:hlinkClick r:id="rId3"/>
              </a:rPr>
              <a:t>fix</a:t>
            </a:r>
            <a:r>
              <a:rPr sz="1400" spc="-15" dirty="0" smtClean="0">
                <a:latin typeface="Times New Roman"/>
                <a:cs typeface="Times New Roman"/>
                <a:hlinkClick r:id="rId3"/>
              </a:rPr>
              <a:t>e</a:t>
            </a:r>
            <a:r>
              <a:rPr sz="1400" spc="-10" dirty="0" smtClean="0">
                <a:latin typeface="Times New Roman"/>
                <a:cs typeface="Times New Roman"/>
                <a:hlinkClick r:id="rId3"/>
              </a:rPr>
              <a:t>d</a:t>
            </a:r>
            <a:r>
              <a:rPr sz="1400" spc="5" dirty="0" smtClean="0">
                <a:latin typeface="Times New Roman"/>
                <a:cs typeface="Times New Roman"/>
                <a:hlinkClick r:id="rId3"/>
              </a:rPr>
              <a:t> </a:t>
            </a:r>
            <a:r>
              <a:rPr sz="1400" spc="-15" dirty="0" smtClean="0">
                <a:latin typeface="Times New Roman"/>
                <a:cs typeface="Times New Roman"/>
                <a:hlinkClick r:id="rId3"/>
              </a:rPr>
              <a:t>s</a:t>
            </a:r>
            <a:r>
              <a:rPr sz="1400" spc="0" dirty="0" smtClean="0">
                <a:latin typeface="Times New Roman"/>
                <a:cs typeface="Times New Roman"/>
                <a:hlinkClick r:id="rId3"/>
              </a:rPr>
              <a:t>t</a:t>
            </a:r>
            <a:r>
              <a:rPr sz="1400" spc="-15" dirty="0" smtClean="0">
                <a:latin typeface="Times New Roman"/>
                <a:cs typeface="Times New Roman"/>
                <a:hlinkClick r:id="rId3"/>
              </a:rPr>
              <a:t>a</a:t>
            </a:r>
            <a:r>
              <a:rPr sz="1400" spc="-5" dirty="0" smtClean="0">
                <a:latin typeface="Times New Roman"/>
                <a:cs typeface="Times New Roman"/>
                <a:hlinkClick r:id="rId3"/>
              </a:rPr>
              <a:t>r</a:t>
            </a:r>
            <a:r>
              <a:rPr sz="1400" spc="10" dirty="0" smtClean="0">
                <a:latin typeface="Times New Roman"/>
                <a:cs typeface="Times New Roman"/>
                <a:hlinkClick r:id="rId3"/>
              </a:rPr>
              <a:t>s</a:t>
            </a:r>
            <a:r>
              <a:rPr sz="1400" spc="-5" dirty="0" smtClean="0">
                <a:latin typeface="Times New Roman"/>
                <a:cs typeface="Times New Roman"/>
                <a:hlinkClick r:id="rId3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marL="105664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id</a:t>
            </a:r>
            <a:r>
              <a:rPr sz="1400" spc="-10" dirty="0" smtClean="0">
                <a:latin typeface="Times New Roman"/>
                <a:cs typeface="Times New Roman"/>
              </a:rPr>
              <a:t>ere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day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2</a:t>
            </a:r>
            <a:r>
              <a:rPr sz="1400" spc="0" dirty="0" smtClean="0">
                <a:latin typeface="Times New Roman"/>
                <a:cs typeface="Times New Roman"/>
              </a:rPr>
              <a:t>3</a:t>
            </a:r>
            <a:r>
              <a:rPr sz="1400" spc="-10" dirty="0" smtClean="0">
                <a:latin typeface="Times New Roman"/>
                <a:cs typeface="Times New Roman"/>
              </a:rPr>
              <a:t>h </a:t>
            </a:r>
            <a:r>
              <a:rPr sz="1400" spc="-5" dirty="0" smtClean="0">
                <a:latin typeface="Times New Roman"/>
                <a:cs typeface="Times New Roman"/>
              </a:rPr>
              <a:t> 5</a:t>
            </a:r>
            <a:r>
              <a:rPr sz="1400" spc="-10" dirty="0" smtClean="0">
                <a:latin typeface="Times New Roman"/>
                <a:cs typeface="Times New Roman"/>
              </a:rPr>
              <a:t>6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04</a:t>
            </a:r>
            <a:r>
              <a:rPr sz="1400" spc="-10" dirty="0" smtClean="0">
                <a:latin typeface="Times New Roman"/>
                <a:cs typeface="Times New Roman"/>
              </a:rPr>
              <a:t>.0</a:t>
            </a:r>
            <a:r>
              <a:rPr sz="1400" spc="-5" dirty="0" smtClean="0">
                <a:latin typeface="Times New Roman"/>
                <a:cs typeface="Times New Roman"/>
              </a:rPr>
              <a:t>9</a:t>
            </a:r>
            <a:r>
              <a:rPr sz="1400" spc="-10" dirty="0" smtClean="0">
                <a:latin typeface="Times New Roman"/>
                <a:cs typeface="Times New Roman"/>
              </a:rPr>
              <a:t>0</a:t>
            </a:r>
            <a:r>
              <a:rPr sz="1400" spc="0" dirty="0" smtClean="0">
                <a:latin typeface="Times New Roman"/>
                <a:cs typeface="Times New Roman"/>
              </a:rPr>
              <a:t>5</a:t>
            </a:r>
            <a:r>
              <a:rPr sz="1400" spc="-10" dirty="0" smtClean="0">
                <a:latin typeface="Times New Roman"/>
                <a:cs typeface="Times New Roman"/>
              </a:rPr>
              <a:t>3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1920" marR="12700">
              <a:lnSpc>
                <a:spcPts val="2420"/>
              </a:lnSpc>
              <a:spcBef>
                <a:spcPts val="195"/>
              </a:spcBef>
            </a:pPr>
            <a:r>
              <a:rPr sz="1400" b="1" spc="-10" dirty="0" smtClean="0">
                <a:latin typeface="Times New Roman"/>
                <a:cs typeface="Times New Roman"/>
              </a:rPr>
              <a:t>S</a:t>
            </a:r>
            <a:r>
              <a:rPr sz="1400" b="1" spc="-5" dirty="0" smtClean="0">
                <a:latin typeface="Times New Roman"/>
                <a:cs typeface="Times New Roman"/>
              </a:rPr>
              <a:t>ol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-10" dirty="0" smtClean="0">
                <a:latin typeface="Times New Roman"/>
                <a:cs typeface="Times New Roman"/>
              </a:rPr>
              <a:t>r</a:t>
            </a:r>
            <a:r>
              <a:rPr sz="1400" b="1" spc="80" dirty="0" smtClean="0">
                <a:latin typeface="Times New Roman"/>
                <a:cs typeface="Times New Roman"/>
              </a:rPr>
              <a:t> </a:t>
            </a:r>
            <a:r>
              <a:rPr sz="1400" b="1" spc="-15" dirty="0" smtClean="0">
                <a:latin typeface="Times New Roman"/>
                <a:cs typeface="Times New Roman"/>
              </a:rPr>
              <a:t>T</a:t>
            </a:r>
            <a:r>
              <a:rPr sz="1400" b="1" spc="-5" dirty="0" smtClean="0">
                <a:latin typeface="Times New Roman"/>
                <a:cs typeface="Times New Roman"/>
              </a:rPr>
              <a:t>i</a:t>
            </a:r>
            <a:r>
              <a:rPr sz="1400" b="1" spc="-30" dirty="0" smtClean="0">
                <a:latin typeface="Times New Roman"/>
                <a:cs typeface="Times New Roman"/>
              </a:rPr>
              <a:t>m</a:t>
            </a:r>
            <a:r>
              <a:rPr sz="1400" b="1" spc="-15" dirty="0" smtClean="0">
                <a:latin typeface="Times New Roman"/>
                <a:cs typeface="Times New Roman"/>
              </a:rPr>
              <a:t>e</a:t>
            </a:r>
            <a:r>
              <a:rPr sz="1400" b="1" spc="-5" dirty="0" smtClean="0">
                <a:latin typeface="Times New Roman"/>
                <a:cs typeface="Times New Roman"/>
              </a:rPr>
              <a:t>:</a:t>
            </a:r>
            <a:r>
              <a:rPr sz="1400" b="1" spc="9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5" dirty="0" smtClean="0">
                <a:latin typeface="Times New Roman"/>
                <a:cs typeface="Times New Roman"/>
              </a:rPr>
              <a:t>k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ni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</a:t>
            </a:r>
            <a:r>
              <a:rPr sz="1400" spc="-5" dirty="0" smtClean="0">
                <a:latin typeface="Times New Roman"/>
                <a:cs typeface="Times New Roman"/>
              </a:rPr>
              <a:t>ss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ge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  <a:hlinkClick r:id="rId4"/>
              </a:rPr>
              <a:t>ti</a:t>
            </a:r>
            <a:r>
              <a:rPr sz="1400" spc="-45" dirty="0" smtClean="0">
                <a:latin typeface="Times New Roman"/>
                <a:cs typeface="Times New Roman"/>
                <a:hlinkClick r:id="rId4"/>
              </a:rPr>
              <a:t>m</a:t>
            </a:r>
            <a:r>
              <a:rPr sz="1400" spc="-10" dirty="0" smtClean="0">
                <a:latin typeface="Times New Roman"/>
                <a:cs typeface="Times New Roman"/>
                <a:hlinkClick r:id="rId4"/>
              </a:rPr>
              <a:t>e</a:t>
            </a:r>
            <a:r>
              <a:rPr sz="1400" spc="55" dirty="0" smtClean="0">
                <a:latin typeface="Times New Roman"/>
                <a:cs typeface="Times New Roman"/>
                <a:hlinkClick r:id="rId4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  <a:hlinkClick r:id="rId5"/>
              </a:rPr>
              <a:t>S</a:t>
            </a:r>
            <a:r>
              <a:rPr sz="1400" spc="-5" dirty="0" smtClean="0">
                <a:latin typeface="Times New Roman"/>
                <a:cs typeface="Times New Roman"/>
                <a:hlinkClick r:id="rId5"/>
              </a:rPr>
              <a:t>u</a:t>
            </a:r>
            <a:r>
              <a:rPr sz="1400" spc="5" dirty="0" smtClean="0">
                <a:latin typeface="Times New Roman"/>
                <a:cs typeface="Times New Roman"/>
                <a:hlinkClick r:id="rId5"/>
              </a:rPr>
              <a:t>n</a:t>
            </a:r>
            <a:r>
              <a:rPr sz="1400" spc="-15" dirty="0" smtClean="0">
                <a:latin typeface="Times New Roman"/>
                <a:cs typeface="Times New Roman"/>
                <a:hlinkClick r:id="rId5"/>
              </a:rPr>
              <a:t>'</a:t>
            </a:r>
            <a:r>
              <a:rPr sz="1400" spc="-10" dirty="0" smtClean="0">
                <a:latin typeface="Times New Roman"/>
                <a:cs typeface="Times New Roman"/>
                <a:hlinkClick r:id="rId5"/>
              </a:rPr>
              <a:t>s</a:t>
            </a:r>
            <a:r>
              <a:rPr sz="1400" spc="50" dirty="0" smtClean="0">
                <a:latin typeface="Times New Roman"/>
                <a:cs typeface="Times New Roman"/>
                <a:hlinkClick r:id="rId5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osi</a:t>
            </a:r>
            <a:r>
              <a:rPr sz="1400" spc="0" dirty="0" smtClean="0">
                <a:latin typeface="Times New Roman"/>
                <a:cs typeface="Times New Roman"/>
              </a:rPr>
              <a:t>ti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k</a:t>
            </a:r>
            <a:r>
              <a:rPr sz="1400" spc="-25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ol</a:t>
            </a:r>
            <a:r>
              <a:rPr sz="1400" spc="-10" dirty="0" smtClean="0">
                <a:latin typeface="Times New Roman"/>
                <a:cs typeface="Times New Roman"/>
              </a:rPr>
              <a:t>ar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day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-5" dirty="0" smtClean="0">
                <a:latin typeface="Times New Roman"/>
                <a:cs typeface="Times New Roman"/>
              </a:rPr>
              <a:t> 2</a:t>
            </a:r>
            <a:r>
              <a:rPr sz="1400" spc="-10" dirty="0" smtClean="0">
                <a:latin typeface="Times New Roman"/>
                <a:cs typeface="Times New Roman"/>
              </a:rPr>
              <a:t>4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12192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te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rb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ts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tes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ar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5" dirty="0" smtClean="0">
                <a:latin typeface="Times New Roman"/>
                <a:cs typeface="Times New Roman"/>
              </a:rPr>
              <a:t>f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ed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si</a:t>
            </a:r>
            <a:r>
              <a:rPr sz="1400" b="1" spc="-30" dirty="0" smtClean="0">
                <a:latin typeface="Times New Roman"/>
                <a:cs typeface="Times New Roman"/>
              </a:rPr>
              <a:t>d</a:t>
            </a:r>
            <a:r>
              <a:rPr sz="1400" b="1" spc="-15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r</a:t>
            </a:r>
            <a:r>
              <a:rPr sz="1400" b="1" spc="-25" dirty="0" smtClean="0">
                <a:latin typeface="Times New Roman"/>
                <a:cs typeface="Times New Roman"/>
              </a:rPr>
              <a:t>e</a:t>
            </a:r>
            <a:r>
              <a:rPr sz="1400" b="1" spc="-5" dirty="0" smtClean="0">
                <a:latin typeface="Times New Roman"/>
                <a:cs typeface="Times New Roman"/>
              </a:rPr>
              <a:t>al </a:t>
            </a:r>
            <a:r>
              <a:rPr sz="1400" b="1" spc="-85" dirty="0" smtClean="0">
                <a:latin typeface="Times New Roman"/>
                <a:cs typeface="Times New Roman"/>
              </a:rPr>
              <a:t> </a:t>
            </a:r>
            <a:r>
              <a:rPr sz="1400" b="1" spc="-25" dirty="0" smtClean="0">
                <a:latin typeface="Times New Roman"/>
                <a:cs typeface="Times New Roman"/>
              </a:rPr>
              <a:t>t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30" dirty="0" smtClean="0">
                <a:latin typeface="Times New Roman"/>
                <a:cs typeface="Times New Roman"/>
              </a:rPr>
              <a:t>m</a:t>
            </a:r>
            <a:r>
              <a:rPr sz="1400" b="1" spc="-10" dirty="0" smtClean="0">
                <a:latin typeface="Times New Roman"/>
                <a:cs typeface="Times New Roman"/>
              </a:rPr>
              <a:t>e </a:t>
            </a:r>
            <a:r>
              <a:rPr sz="1400" b="1" spc="-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2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h</a:t>
            </a:r>
            <a:r>
              <a:rPr sz="1400" spc="-2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ol</a:t>
            </a:r>
            <a:r>
              <a:rPr sz="1400" spc="-2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121920">
              <a:lnSpc>
                <a:spcPct val="100000"/>
              </a:lnSpc>
            </a:pPr>
            <a:r>
              <a:rPr sz="1400" spc="-15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</a:t>
            </a:r>
            <a:r>
              <a:rPr sz="1400" b="1" spc="-5" dirty="0" smtClean="0">
                <a:latin typeface="Times New Roman"/>
                <a:cs typeface="Times New Roman"/>
              </a:rPr>
              <a:t>o</a:t>
            </a:r>
            <a:r>
              <a:rPr sz="1400" b="1" spc="0" dirty="0" smtClean="0">
                <a:latin typeface="Times New Roman"/>
                <a:cs typeface="Times New Roman"/>
              </a:rPr>
              <a:t>l</a:t>
            </a:r>
            <a:r>
              <a:rPr sz="1400" b="1" spc="-5" dirty="0" smtClean="0">
                <a:latin typeface="Times New Roman"/>
                <a:cs typeface="Times New Roman"/>
              </a:rPr>
              <a:t>a</a:t>
            </a:r>
            <a:r>
              <a:rPr sz="1400" b="1" spc="-10" dirty="0" smtClean="0">
                <a:latin typeface="Times New Roman"/>
                <a:cs typeface="Times New Roman"/>
              </a:rPr>
              <a:t>r</a:t>
            </a:r>
            <a:r>
              <a:rPr sz="1400" b="1" spc="-5" dirty="0" smtClean="0">
                <a:latin typeface="Times New Roman"/>
                <a:cs typeface="Times New Roman"/>
              </a:rPr>
              <a:t> t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30" dirty="0" smtClean="0">
                <a:latin typeface="Times New Roman"/>
                <a:cs typeface="Times New Roman"/>
              </a:rPr>
              <a:t>m</a:t>
            </a:r>
            <a:r>
              <a:rPr sz="1400" b="1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20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hi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f</a:t>
            </a:r>
            <a:r>
              <a:rPr sz="1400" spc="-5" dirty="0" smtClean="0">
                <a:latin typeface="Times New Roman"/>
                <a:cs typeface="Times New Roman"/>
              </a:rPr>
              <a:t>or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 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2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2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2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t</a:t>
            </a: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s</a:t>
            </a:r>
            <a:r>
              <a:rPr sz="1400" spc="5" dirty="0" smtClean="0">
                <a:latin typeface="Times New Roman"/>
                <a:cs typeface="Times New Roman"/>
              </a:rPr>
              <a:t>t</a:t>
            </a:r>
            <a:r>
              <a:rPr sz="1400" spc="-15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5" dirty="0" smtClean="0">
                <a:latin typeface="Times New Roman"/>
                <a:cs typeface="Times New Roman"/>
              </a:rPr>
              <a:t>ard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85950" y="2447797"/>
            <a:ext cx="3999611" cy="23704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76425" y="3371849"/>
            <a:ext cx="2181225" cy="1795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38650" y="3303269"/>
            <a:ext cx="2168525" cy="18554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1700" y="900429"/>
            <a:ext cx="5968365" cy="23723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rotates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once per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sid</a:t>
            </a:r>
            <a:r>
              <a:rPr sz="1400" spc="-10" dirty="0" smtClean="0">
                <a:latin typeface="Times New Roman"/>
                <a:cs typeface="Times New Roman"/>
              </a:rPr>
              <a:t>ere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ay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sz="1400" spc="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e</a:t>
            </a:r>
            <a:r>
              <a:rPr sz="1400" spc="-20" dirty="0" smtClean="0">
                <a:solidFill>
                  <a:srgbClr val="181818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rth</a:t>
            </a:r>
            <a:r>
              <a:rPr sz="1400" spc="20" dirty="0" smtClean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rotates</a:t>
            </a:r>
            <a:r>
              <a:rPr sz="1400" spc="5" dirty="0" smtClean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once per</a:t>
            </a:r>
            <a:r>
              <a:rPr sz="1400" spc="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181818"/>
                </a:solidFill>
                <a:latin typeface="Times New Roman"/>
                <a:cs typeface="Times New Roman"/>
              </a:rPr>
              <a:t>sid</a:t>
            </a:r>
            <a:r>
              <a:rPr sz="1400" spc="-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ere</a:t>
            </a:r>
            <a:r>
              <a:rPr sz="1400" spc="-20" dirty="0" smtClean="0">
                <a:solidFill>
                  <a:srgbClr val="181818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181818"/>
                </a:solidFill>
                <a:latin typeface="Times New Roman"/>
                <a:cs typeface="Times New Roman"/>
              </a:rPr>
              <a:t>l</a:t>
            </a:r>
            <a:r>
              <a:rPr sz="1400" spc="5" dirty="0" smtClean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181818"/>
                </a:solidFill>
                <a:latin typeface="Times New Roman"/>
                <a:cs typeface="Times New Roman"/>
              </a:rPr>
              <a:t>d</a:t>
            </a:r>
            <a:r>
              <a:rPr sz="1400" spc="-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ay</a:t>
            </a:r>
            <a:r>
              <a:rPr sz="1400" spc="5" dirty="0" smtClean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23 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56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4.09s.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23 h</a:t>
            </a:r>
            <a:r>
              <a:rPr sz="1400" spc="-5" dirty="0" smtClean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56 </a:t>
            </a:r>
            <a:r>
              <a:rPr sz="1400" spc="-25" dirty="0" smtClean="0">
                <a:solidFill>
                  <a:srgbClr val="181818"/>
                </a:solidFill>
                <a:latin typeface="Times New Roman"/>
                <a:cs typeface="Times New Roman"/>
              </a:rPr>
              <a:t>m</a:t>
            </a:r>
            <a:r>
              <a:rPr sz="1400" spc="-10" dirty="0" smtClean="0">
                <a:solidFill>
                  <a:srgbClr val="181818"/>
                </a:solidFill>
                <a:latin typeface="Times New Roman"/>
                <a:cs typeface="Times New Roman"/>
              </a:rPr>
              <a:t>in 4.09s.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12700">
              <a:lnSpc>
                <a:spcPct val="100000"/>
              </a:lnSpc>
              <a:tabLst>
                <a:tab pos="501015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1.14	Footprin</a:t>
            </a:r>
            <a:r>
              <a:rPr sz="1400" b="1" spc="0" dirty="0" smtClean="0">
                <a:latin typeface="Times New Roman"/>
                <a:cs typeface="Times New Roman"/>
              </a:rPr>
              <a:t>t</a:t>
            </a:r>
            <a:r>
              <a:rPr sz="1400" b="1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 marR="12700" indent="266700">
              <a:lnSpc>
                <a:spcPts val="2420"/>
              </a:lnSpc>
              <a:spcBef>
                <a:spcPts val="18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area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th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'</a:t>
            </a:r>
            <a:r>
              <a:rPr sz="1400" spc="-5" dirty="0" smtClean="0">
                <a:latin typeface="Times New Roman"/>
                <a:cs typeface="Times New Roman"/>
              </a:rPr>
              <a:t>see'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-10" dirty="0" smtClean="0">
                <a:latin typeface="Times New Roman"/>
                <a:cs typeface="Times New Roman"/>
              </a:rPr>
              <a:t>or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ith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its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antennas)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lled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'</a:t>
            </a:r>
            <a:r>
              <a:rPr sz="1400" spc="-5" dirty="0" smtClean="0">
                <a:latin typeface="Times New Roman"/>
                <a:cs typeface="Times New Roman"/>
              </a:rPr>
              <a:t>fo</a:t>
            </a:r>
            <a:r>
              <a:rPr sz="1400" spc="-10" dirty="0" smtClean="0">
                <a:latin typeface="Times New Roman"/>
                <a:cs typeface="Times New Roman"/>
              </a:rPr>
              <a:t>otprint</a:t>
            </a:r>
            <a:r>
              <a:rPr sz="1400" spc="-15" dirty="0" smtClean="0">
                <a:latin typeface="Times New Roman"/>
                <a:cs typeface="Times New Roman"/>
              </a:rPr>
              <a:t>'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-15" dirty="0" smtClean="0">
                <a:latin typeface="Times New Roman"/>
                <a:cs typeface="Times New Roman"/>
              </a:rPr>
              <a:t>'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ootprint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refers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area over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endParaRPr sz="1400">
              <a:latin typeface="Times New Roman"/>
              <a:cs typeface="Times New Roman"/>
            </a:endParaRPr>
          </a:p>
          <a:p>
            <a:pPr marL="13335" marR="67945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operat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s: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intersection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sat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llite </a:t>
            </a:r>
            <a:r>
              <a:rPr sz="1400" spc="-10" dirty="0" smtClean="0">
                <a:latin typeface="Times New Roman"/>
                <a:cs typeface="Times New Roman"/>
              </a:rPr>
              <a:t>anten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ission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pattern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surface</a:t>
            </a:r>
            <a:r>
              <a:rPr sz="1400" spc="-5" dirty="0" smtClean="0">
                <a:latin typeface="Times New Roman"/>
                <a:cs typeface="Times New Roman"/>
              </a:rPr>
              <a:t> of 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th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6432" y="5216143"/>
            <a:ext cx="85979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1-</a:t>
            </a:r>
            <a:r>
              <a:rPr sz="1400" spc="-15" dirty="0" smtClean="0"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356100"/>
            <a:ext cx="6804850" cy="1710943"/>
          </a:xfrm>
        </p:spPr>
        <p:txBody>
          <a:bodyPr/>
          <a:lstStyle/>
          <a:p>
            <a:pPr algn="ctr"/>
            <a:r>
              <a:rPr lang="en-US" sz="8000" dirty="0" smtClean="0"/>
              <a:t>Lecture </a:t>
            </a:r>
            <a:r>
              <a:rPr lang="en-US" sz="8000" smtClean="0"/>
              <a:t># 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3485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33575" y="2615564"/>
            <a:ext cx="3705225" cy="14185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00429"/>
            <a:ext cx="5969000" cy="1630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071495" algn="just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1.5 Spe</a:t>
            </a:r>
            <a:r>
              <a:rPr sz="1400" b="1" spc="-20" dirty="0" smtClean="0">
                <a:latin typeface="Times New Roman"/>
                <a:cs typeface="Times New Roman"/>
              </a:rPr>
              <a:t>c</a:t>
            </a:r>
            <a:r>
              <a:rPr sz="1400" b="1" spc="-5" dirty="0" smtClean="0">
                <a:latin typeface="Times New Roman"/>
                <a:cs typeface="Times New Roman"/>
              </a:rPr>
              <a:t>ial </a:t>
            </a:r>
            <a:r>
              <a:rPr sz="1400" b="1" spc="-10" dirty="0" smtClean="0">
                <a:latin typeface="Times New Roman"/>
                <a:cs typeface="Times New Roman"/>
              </a:rPr>
              <a:t>Types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Inclined Orbit</a:t>
            </a:r>
            <a:r>
              <a:rPr sz="1400" b="1" spc="-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0" dirty="0" smtClean="0"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1"/>
              </a:spcBef>
            </a:pPr>
            <a:endParaRPr sz="1400"/>
          </a:p>
          <a:p>
            <a:pPr marL="12700" marR="1270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orbiting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that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coincides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equatorial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 EQ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ATORIAL</a:t>
            </a:r>
            <a:r>
              <a:rPr sz="1400" spc="-5" dirty="0" smtClean="0">
                <a:latin typeface="Times New Roman"/>
                <a:cs typeface="Times New Roman"/>
              </a:rPr>
              <a:t> O</a:t>
            </a:r>
            <a:r>
              <a:rPr sz="1400" spc="-10" dirty="0" smtClean="0">
                <a:latin typeface="Times New Roman"/>
                <a:cs typeface="Times New Roman"/>
              </a:rPr>
              <a:t>R</a:t>
            </a:r>
            <a:r>
              <a:rPr sz="1400" spc="-20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T.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satellite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orbiting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 inclined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with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 ang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of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inclination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90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degre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near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90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gre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POLAR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2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IT.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shown</a:t>
            </a:r>
            <a:r>
              <a:rPr sz="1400" spc="-5" dirty="0" smtClean="0">
                <a:latin typeface="Times New Roman"/>
                <a:cs typeface="Times New Roman"/>
              </a:rPr>
              <a:t> in </a:t>
            </a:r>
            <a:r>
              <a:rPr sz="1400" spc="-10" dirty="0" smtClean="0">
                <a:latin typeface="Times New Roman"/>
                <a:cs typeface="Times New Roman"/>
              </a:rPr>
              <a:t>fig 1.8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6380479"/>
            <a:ext cx="5968365" cy="2244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" algn="ctr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1.8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1.6 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Elli</a:t>
            </a:r>
            <a:r>
              <a:rPr sz="1400" b="1" spc="-5" dirty="0" smtClean="0">
                <a:latin typeface="Times New Roman"/>
                <a:cs typeface="Times New Roman"/>
              </a:rPr>
              <a:t>ptic </a:t>
            </a:r>
            <a:r>
              <a:rPr sz="1400" b="1" spc="-10" dirty="0" smtClean="0">
                <a:latin typeface="Times New Roman"/>
                <a:cs typeface="Times New Roman"/>
              </a:rPr>
              <a:t>Orbit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12700">
              <a:lnSpc>
                <a:spcPct val="100000"/>
              </a:lnSpc>
              <a:tabLst>
                <a:tab pos="556704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only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type we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will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discuss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here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elliptic </a:t>
            </a:r>
            <a:r>
              <a:rPr sz="1400" spc="-10" dirty="0" smtClean="0">
                <a:latin typeface="Times New Roman"/>
                <a:cs typeface="Times New Roman"/>
              </a:rPr>
              <a:t>orb</a:t>
            </a:r>
            <a:r>
              <a:rPr sz="1400" spc="3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hown 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fig	</a:t>
            </a:r>
            <a:r>
              <a:rPr sz="1400" spc="-5" dirty="0" smtClean="0">
                <a:latin typeface="Times New Roman"/>
                <a:cs typeface="Times New Roman"/>
              </a:rPr>
              <a:t>(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</a:t>
            </a:r>
            <a:r>
              <a:rPr sz="1400" spc="-5" dirty="0" smtClean="0">
                <a:latin typeface="Times New Roman"/>
                <a:cs typeface="Times New Roman"/>
              </a:rPr>
              <a:t>9)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</a:pP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All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ellites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around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elliptic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orbit.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parabolic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hyperbolic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-periodic,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hence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represent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esca</a:t>
            </a:r>
            <a:r>
              <a:rPr sz="1400" spc="-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orbits,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is,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8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these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leaves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Earth.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para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olic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ini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energy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esc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orbit.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6400" y="4256785"/>
            <a:ext cx="4418457" cy="1857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961638"/>
            <a:ext cx="3519170" cy="709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01625" algn="r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1.9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3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In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figure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identify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following</a:t>
            </a:r>
            <a:r>
              <a:rPr sz="1400" spc="-5" dirty="0" smtClean="0">
                <a:latin typeface="Times New Roman"/>
                <a:cs typeface="Times New Roman"/>
              </a:rPr>
              <a:t> ite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753355"/>
            <a:ext cx="113601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Occupied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focus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8042" y="4753355"/>
            <a:ext cx="3316604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loc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ntral </a:t>
            </a:r>
            <a:r>
              <a:rPr sz="1400" spc="-10" dirty="0" smtClean="0">
                <a:latin typeface="Times New Roman"/>
                <a:cs typeface="Times New Roman"/>
              </a:rPr>
              <a:t>attracting body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8653" y="5059679"/>
            <a:ext cx="152273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 </a:t>
            </a:r>
            <a:r>
              <a:rPr sz="1400" spc="-5" dirty="0" smtClean="0">
                <a:latin typeface="Times New Roman"/>
                <a:cs typeface="Times New Roman"/>
              </a:rPr>
              <a:t> s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jor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axis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5896" y="6193088"/>
            <a:ext cx="5516880" cy="626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22250">
              <a:lnSpc>
                <a:spcPct val="143900"/>
              </a:lnSpc>
              <a:tabLst>
                <a:tab pos="62420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e	=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centricity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(</a:t>
            </a:r>
            <a:r>
              <a:rPr sz="1400" spc="-10" dirty="0" smtClean="0">
                <a:latin typeface="Times New Roman"/>
                <a:cs typeface="Times New Roman"/>
              </a:rPr>
              <a:t>0&lt;e&lt;1</a:t>
            </a:r>
            <a:r>
              <a:rPr sz="1400" spc="-5" dirty="0" smtClean="0">
                <a:latin typeface="Times New Roman"/>
                <a:cs typeface="Times New Roman"/>
              </a:rPr>
              <a:t> for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elliptic orbits,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0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circular</a:t>
            </a:r>
            <a:r>
              <a:rPr sz="1400" spc="-5" dirty="0" smtClean="0">
                <a:latin typeface="Times New Roman"/>
                <a:cs typeface="Times New Roman"/>
              </a:rPr>
              <a:t> orbit)</a:t>
            </a:r>
            <a:r>
              <a:rPr sz="1400" spc="-10" dirty="0" smtClean="0">
                <a:latin typeface="Times New Roman"/>
                <a:cs typeface="Times New Roman"/>
              </a:rPr>
              <a:t> Note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 </a:t>
            </a:r>
            <a:r>
              <a:rPr sz="1400" spc="-5" dirty="0" smtClean="0">
                <a:latin typeface="Times New Roman"/>
                <a:cs typeface="Times New Roman"/>
              </a:rPr>
              <a:t>r is </a:t>
            </a:r>
            <a:r>
              <a:rPr sz="1400" spc="-10" dirty="0" smtClean="0">
                <a:latin typeface="Times New Roman"/>
                <a:cs typeface="Times New Roman"/>
              </a:rPr>
              <a:t>measured</a:t>
            </a:r>
            <a:r>
              <a:rPr sz="1400" spc="-5" dirty="0" smtClean="0">
                <a:latin typeface="Times New Roman"/>
                <a:cs typeface="Times New Roman"/>
              </a:rPr>
              <a:t> fro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center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10" dirty="0" smtClean="0">
                <a:latin typeface="Times New Roman"/>
                <a:cs typeface="Times New Roman"/>
              </a:rPr>
              <a:t>hence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note</a:t>
            </a:r>
            <a:r>
              <a:rPr sz="1400" spc="-5" dirty="0" smtClean="0">
                <a:latin typeface="Times New Roman"/>
                <a:cs typeface="Times New Roman"/>
              </a:rPr>
              <a:t> that: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7383271"/>
            <a:ext cx="5964555" cy="1630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854835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where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 =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height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b="1" i="1" spc="-10" dirty="0" smtClean="0">
                <a:latin typeface="Times New Roman"/>
                <a:cs typeface="Times New Roman"/>
              </a:rPr>
              <a:t>abo</a:t>
            </a:r>
            <a:r>
              <a:rPr sz="1400" b="1" i="1" spc="-20" dirty="0" smtClean="0">
                <a:latin typeface="Times New Roman"/>
                <a:cs typeface="Times New Roman"/>
              </a:rPr>
              <a:t>v</a:t>
            </a:r>
            <a:r>
              <a:rPr sz="1400" b="1" i="1" spc="-10" dirty="0" smtClean="0">
                <a:latin typeface="Times New Roman"/>
                <a:cs typeface="Times New Roman"/>
              </a:rPr>
              <a:t>e </a:t>
            </a:r>
            <a:r>
              <a:rPr sz="1400" spc="-10" dirty="0" smtClean="0">
                <a:latin typeface="Times New Roman"/>
                <a:cs typeface="Times New Roman"/>
              </a:rPr>
              <a:t>Earth’s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surfa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e,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 radi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Often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igee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apogee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stances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given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height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above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rth’s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surface.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This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corre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t,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ust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added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height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get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perigee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apogee</a:t>
            </a:r>
            <a:r>
              <a:rPr sz="1400" spc="-5" dirty="0" smtClean="0">
                <a:latin typeface="Times New Roman"/>
                <a:cs typeface="Times New Roman"/>
              </a:rPr>
              <a:t> radii.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31"/>
              </a:spcBef>
            </a:pPr>
            <a:endParaRPr sz="1100"/>
          </a:p>
          <a:p>
            <a:pPr marL="12700" marR="265430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polar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elliptic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bit, </a:t>
            </a:r>
            <a:r>
              <a:rPr sz="1400" spc="-10" dirty="0" smtClean="0">
                <a:latin typeface="Times New Roman"/>
                <a:cs typeface="Times New Roman"/>
              </a:rPr>
              <a:t>with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origin</a:t>
            </a:r>
            <a:r>
              <a:rPr sz="1400" spc="-5" dirty="0" smtClean="0">
                <a:latin typeface="Times New Roman"/>
                <a:cs typeface="Times New Roman"/>
              </a:rPr>
              <a:t> at </a:t>
            </a:r>
            <a:r>
              <a:rPr sz="1400" spc="-10" dirty="0" smtClean="0">
                <a:latin typeface="Times New Roman"/>
                <a:cs typeface="Times New Roman"/>
              </a:rPr>
              <a:t>one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focus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given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400" y="914399"/>
            <a:ext cx="5676900" cy="2771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" y="6913626"/>
            <a:ext cx="2190750" cy="38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55191" y="5338453"/>
          <a:ext cx="3981880" cy="917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916"/>
                <a:gridCol w="576041"/>
                <a:gridCol w="2986923"/>
              </a:tblGrid>
              <a:tr h="30543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radius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center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Earth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to satellite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70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dirty="0" smtClean="0">
                          <a:latin typeface="Times New Roman"/>
                          <a:cs typeface="Times New Roman"/>
                        </a:rPr>
                        <a:t>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Earth perigee</a:t>
                      </a: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distance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81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=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Earth 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pogee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distance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9950" y="1439164"/>
            <a:ext cx="116522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…………….(1)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5544" y="2458211"/>
            <a:ext cx="165417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...</a:t>
            </a:r>
            <a:r>
              <a:rPr sz="1400" spc="-10" dirty="0" smtClean="0">
                <a:latin typeface="Times New Roman"/>
                <a:cs typeface="Times New Roman"/>
              </a:rPr>
              <a:t>…</a:t>
            </a:r>
            <a:r>
              <a:rPr sz="1400" spc="-15" dirty="0" smtClean="0">
                <a:latin typeface="Times New Roman"/>
                <a:cs typeface="Times New Roman"/>
              </a:rPr>
              <a:t>……………….(2)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3269741"/>
            <a:ext cx="5967095" cy="2678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172970" indent="2418715">
              <a:lnSpc>
                <a:spcPts val="301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………………..(3)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14604" indent="43815" algn="just">
              <a:lnSpc>
                <a:spcPct val="143600"/>
              </a:lnSpc>
              <a:spcBef>
                <a:spcPts val="484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inte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national 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stat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on 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“372 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x 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381 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km 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orbit”, 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what 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ecc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ntricity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2"/>
              </a:spcBef>
            </a:pPr>
            <a:endParaRPr sz="700"/>
          </a:p>
          <a:p>
            <a:pPr marL="12700" marR="5301615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bers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peri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ght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(372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r>
              <a:rPr sz="1400" spc="-30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)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apogee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height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(381 k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).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However,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these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heights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above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rth’s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surfa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ust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 converted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perigee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apogee</a:t>
            </a:r>
            <a:r>
              <a:rPr sz="1400" spc="-5" dirty="0" smtClean="0">
                <a:latin typeface="Times New Roman"/>
                <a:cs typeface="Times New Roman"/>
              </a:rPr>
              <a:t> radii </a:t>
            </a:r>
            <a:r>
              <a:rPr sz="1400" spc="-10" dirty="0" smtClean="0">
                <a:latin typeface="Times New Roman"/>
                <a:cs typeface="Times New Roman"/>
              </a:rPr>
              <a:t>by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dding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rth’s </a:t>
            </a:r>
            <a:r>
              <a:rPr sz="1400" spc="-10" dirty="0" smtClean="0">
                <a:latin typeface="Times New Roman"/>
                <a:cs typeface="Times New Roman"/>
              </a:rPr>
              <a:t>radius.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8780271"/>
            <a:ext cx="5893435" cy="838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Hence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internati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0" dirty="0" smtClean="0">
                <a:latin typeface="Times New Roman"/>
                <a:cs typeface="Times New Roman"/>
              </a:rPr>
              <a:t>space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station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in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near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irc</a:t>
            </a:r>
            <a:r>
              <a:rPr sz="1400" spc="10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lar orbit.</a:t>
            </a:r>
            <a:endParaRPr sz="1400">
              <a:latin typeface="Times New Roman"/>
              <a:cs typeface="Times New Roman"/>
            </a:endParaRPr>
          </a:p>
          <a:p>
            <a:pPr marL="121920" marR="1270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In </a:t>
            </a:r>
            <a:r>
              <a:rPr sz="1400" spc="7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or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 </a:t>
            </a:r>
            <a:r>
              <a:rPr sz="1400" spc="7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to </a:t>
            </a:r>
            <a:r>
              <a:rPr sz="1400" spc="7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fin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 </a:t>
            </a:r>
            <a:r>
              <a:rPr sz="1400" spc="8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the </a:t>
            </a:r>
            <a:r>
              <a:rPr sz="1400" spc="7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pog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7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 </a:t>
            </a:r>
            <a:r>
              <a:rPr sz="1400" spc="7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rig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7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gh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. </a:t>
            </a:r>
            <a:r>
              <a:rPr sz="1400" spc="8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7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ng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 </a:t>
            </a:r>
            <a:r>
              <a:rPr sz="1400" spc="7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of </a:t>
            </a:r>
            <a:r>
              <a:rPr sz="1400" spc="7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6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iu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v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ec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tors </a:t>
            </a:r>
            <a:r>
              <a:rPr sz="1400" spc="-9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at 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pog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ee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per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g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ee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an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be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obt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in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from</a:t>
            </a:r>
            <a:r>
              <a:rPr sz="1400" spc="-2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ge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-45" dirty="0" smtClean="0">
                <a:solidFill>
                  <a:srgbClr val="211F1F"/>
                </a:solidFill>
                <a:latin typeface="Times New Roman"/>
                <a:cs typeface="Times New Roman"/>
              </a:rPr>
              <a:t>m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ry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of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el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ip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3300" y="914450"/>
            <a:ext cx="2418715" cy="704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4400" y="1835657"/>
            <a:ext cx="1743075" cy="8018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" y="2853740"/>
            <a:ext cx="2418715" cy="7237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" y="6349745"/>
            <a:ext cx="4704715" cy="8093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" y="7568183"/>
            <a:ext cx="5081270" cy="11231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81275" y="1914905"/>
            <a:ext cx="87826" cy="780905"/>
          </a:xfrm>
          <a:custGeom>
            <a:avLst/>
            <a:gdLst/>
            <a:ahLst/>
            <a:cxnLst/>
            <a:rect l="l" t="t" r="r" b="b"/>
            <a:pathLst>
              <a:path w="87826" h="780905">
                <a:moveTo>
                  <a:pt x="0" y="0"/>
                </a:moveTo>
                <a:lnTo>
                  <a:pt x="38266" y="29932"/>
                </a:lnTo>
                <a:lnTo>
                  <a:pt x="45466" y="325374"/>
                </a:lnTo>
                <a:lnTo>
                  <a:pt x="46962" y="342016"/>
                </a:lnTo>
                <a:lnTo>
                  <a:pt x="66340" y="380217"/>
                </a:lnTo>
                <a:lnTo>
                  <a:pt x="87826" y="390386"/>
                </a:lnTo>
                <a:lnTo>
                  <a:pt x="77241" y="392676"/>
                </a:lnTo>
                <a:lnTo>
                  <a:pt x="52007" y="421587"/>
                </a:lnTo>
                <a:lnTo>
                  <a:pt x="45466" y="715899"/>
                </a:lnTo>
                <a:lnTo>
                  <a:pt x="43963" y="732527"/>
                </a:lnTo>
                <a:lnTo>
                  <a:pt x="39714" y="747572"/>
                </a:lnTo>
                <a:lnTo>
                  <a:pt x="33109" y="760483"/>
                </a:lnTo>
                <a:lnTo>
                  <a:pt x="24536" y="770710"/>
                </a:lnTo>
                <a:lnTo>
                  <a:pt x="14384" y="777701"/>
                </a:lnTo>
                <a:lnTo>
                  <a:pt x="3043" y="7809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461" y="786220"/>
            <a:ext cx="3910965" cy="671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546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from  equation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(2)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35" dirty="0" smtClean="0">
                <a:solidFill>
                  <a:srgbClr val="211F1F"/>
                </a:solidFill>
                <a:latin typeface="Times New Roman"/>
                <a:cs typeface="Times New Roman"/>
              </a:rPr>
              <a:t>W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ere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r</a:t>
            </a:r>
            <a:r>
              <a:rPr sz="2100" b="1" spc="-22" baseline="-7936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: 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ra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iu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v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or at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po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gee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p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rig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64429" y="902715"/>
            <a:ext cx="142494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</a:t>
            </a:r>
            <a:r>
              <a:rPr sz="2100" b="1" spc="-15" baseline="-7936" dirty="0" smtClean="0">
                <a:solidFill>
                  <a:srgbClr val="211F1F"/>
                </a:solidFill>
                <a:latin typeface="Times New Roman"/>
                <a:cs typeface="Times New Roman"/>
              </a:rPr>
              <a:t>p</a:t>
            </a:r>
            <a:r>
              <a:rPr sz="2100" b="1" spc="-7" baseline="-7936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: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rad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us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v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or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1427" y="1666493"/>
            <a:ext cx="3154680" cy="5791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: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cc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ntr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5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w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can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calc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ul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2100" b="1" spc="-15" baseline="-7936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2100" b="1" spc="179" baseline="-7936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2100" b="1" spc="-15" baseline="-7936" dirty="0" smtClean="0">
                <a:solidFill>
                  <a:srgbClr val="211F1F"/>
                </a:solidFill>
                <a:latin typeface="Times New Roman"/>
                <a:cs typeface="Times New Roman"/>
              </a:rPr>
              <a:t>p</a:t>
            </a:r>
            <a:r>
              <a:rPr sz="2100" b="1" spc="165" baseline="-7936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fo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w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3255264"/>
            <a:ext cx="5970905" cy="4080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411980" algn="just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1.7  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5" dirty="0" smtClean="0">
                <a:latin typeface="Times New Roman"/>
                <a:cs typeface="Times New Roman"/>
              </a:rPr>
              <a:t>C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10" dirty="0" smtClean="0">
                <a:latin typeface="Times New Roman"/>
                <a:cs typeface="Times New Roman"/>
              </a:rPr>
              <a:t>rcular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Orb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5" dirty="0" smtClean="0">
                <a:latin typeface="Times New Roman"/>
                <a:cs typeface="Times New Roman"/>
              </a:rPr>
              <a:t>ts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7"/>
              </a:spcBef>
            </a:pPr>
            <a:endParaRPr sz="1300"/>
          </a:p>
          <a:p>
            <a:pPr marL="12700" marR="1270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We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sta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ed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previously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circular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special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type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elliptical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orbit.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It</a:t>
            </a:r>
            <a:r>
              <a:rPr sz="1400" spc="-10" dirty="0" smtClean="0">
                <a:latin typeface="Times New Roman"/>
                <a:cs typeface="Times New Roman"/>
              </a:rPr>
              <a:t> should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realize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circular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jor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inor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ax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distances</a:t>
            </a:r>
            <a:r>
              <a:rPr sz="1400" spc="-5" dirty="0" smtClean="0">
                <a:latin typeface="Times New Roman"/>
                <a:cs typeface="Times New Roman"/>
              </a:rPr>
              <a:t> are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equal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approxi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tely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equal.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Mean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height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above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rth,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nstead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peri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ee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apoge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descri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circular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orbit.           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circu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 a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height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approxi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ately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36000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Km  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above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synchronous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At</a:t>
            </a:r>
            <a:r>
              <a:rPr sz="1400" spc="-5" dirty="0" smtClean="0">
                <a:latin typeface="Times New Roman"/>
                <a:cs typeface="Times New Roman"/>
              </a:rPr>
              <a:t> this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altitude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peri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rotation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24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hours,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 rotation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rio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rth.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other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wor</a:t>
            </a:r>
            <a:r>
              <a:rPr sz="1400" spc="-5" dirty="0" smtClean="0">
                <a:latin typeface="Times New Roman"/>
                <a:cs typeface="Times New Roman"/>
              </a:rPr>
              <a:t>ds,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sync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</a:t>
            </a:r>
            <a:r>
              <a:rPr sz="1400" spc="4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th</a:t>
            </a:r>
            <a:r>
              <a:rPr sz="1400" spc="-5" dirty="0" smtClean="0">
                <a:latin typeface="Times New Roman"/>
                <a:cs typeface="Times New Roman"/>
              </a:rPr>
              <a:t> the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rotational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otion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th.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Although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inclined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polar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synchro</a:t>
            </a:r>
            <a:r>
              <a:rPr sz="1400" spc="-2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ous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orbits</a:t>
            </a:r>
            <a:r>
              <a:rPr sz="1400" spc="-5" dirty="0" smtClean="0">
                <a:latin typeface="Times New Roman"/>
                <a:cs typeface="Times New Roman"/>
              </a:rPr>
              <a:t> are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possible,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synchronous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usually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refers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synchronous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equatorial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orbit. In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this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type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orbit,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satellites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appear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hover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ionlessly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sky.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1-8 shows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how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one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hese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satellites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ovide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coverage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al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ost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half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surface</a:t>
            </a:r>
            <a:r>
              <a:rPr sz="1400" spc="-5" dirty="0" smtClean="0">
                <a:latin typeface="Times New Roman"/>
                <a:cs typeface="Times New Roman"/>
              </a:rPr>
              <a:t> of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37511" y="9463785"/>
            <a:ext cx="389572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1</a:t>
            </a:r>
            <a:r>
              <a:rPr sz="1400" spc="-10" dirty="0" smtClean="0">
                <a:latin typeface="Times New Roman"/>
                <a:cs typeface="Times New Roman"/>
              </a:rPr>
              <a:t>-8</a:t>
            </a:r>
            <a:r>
              <a:rPr sz="1400" spc="-5" dirty="0" smtClean="0">
                <a:latin typeface="Times New Roman"/>
                <a:cs typeface="Times New Roman"/>
              </a:rPr>
              <a:t> - Illu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ination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synchronous</a:t>
            </a:r>
            <a:r>
              <a:rPr sz="1400" spc="-5" dirty="0" smtClean="0">
                <a:latin typeface="Times New Roman"/>
                <a:cs typeface="Times New Roman"/>
              </a:rPr>
              <a:t> satellite.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28950" y="2338577"/>
            <a:ext cx="1714500" cy="638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80970" y="7608696"/>
            <a:ext cx="3409950" cy="15881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6977"/>
            <a:ext cx="5965825" cy="9321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Three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hese 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ovide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coverage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over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ost 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(except for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extre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orth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south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polar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regi</a:t>
            </a:r>
            <a:r>
              <a:rPr sz="1400" spc="-5" dirty="0" smtClean="0">
                <a:latin typeface="Times New Roman"/>
                <a:cs typeface="Times New Roman"/>
              </a:rPr>
              <a:t>ons).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polar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projection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global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covera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of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thre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10" dirty="0" smtClean="0">
                <a:latin typeface="Times New Roman"/>
                <a:cs typeface="Times New Roman"/>
              </a:rPr>
              <a:t>syst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shown 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figure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1-9.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448616"/>
            <a:ext cx="5966460" cy="5068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74925" marR="236220" indent="-2338070">
              <a:lnSpc>
                <a:spcPct val="1439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1-</a:t>
            </a:r>
            <a:r>
              <a:rPr sz="1400" spc="-15" dirty="0" smtClean="0">
                <a:latin typeface="Times New Roman"/>
                <a:cs typeface="Times New Roman"/>
              </a:rPr>
              <a:t>9</a:t>
            </a:r>
            <a:r>
              <a:rPr sz="1400" spc="-5" dirty="0" smtClean="0">
                <a:latin typeface="Times New Roman"/>
                <a:cs typeface="Times New Roman"/>
              </a:rPr>
              <a:t>. - </a:t>
            </a:r>
            <a:r>
              <a:rPr sz="1400" spc="-10" dirty="0" smtClean="0">
                <a:latin typeface="Times New Roman"/>
                <a:cs typeface="Times New Roman"/>
              </a:rPr>
              <a:t>Worldwide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chronous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system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viewed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bove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North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Pol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9"/>
              </a:spcBef>
            </a:pPr>
            <a:endParaRPr sz="1100"/>
          </a:p>
          <a:p>
            <a:pPr marL="12700" marR="4606290" algn="just">
              <a:lnSpc>
                <a:spcPct val="100000"/>
              </a:lnSpc>
            </a:pPr>
            <a:r>
              <a:rPr sz="1400" b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1.8 </a:t>
            </a:r>
            <a:r>
              <a:rPr sz="1400" b="1" spc="-15" dirty="0" smtClean="0">
                <a:solidFill>
                  <a:srgbClr val="800000"/>
                </a:solidFill>
                <a:latin typeface="Times New Roman"/>
                <a:cs typeface="Times New Roman"/>
              </a:rPr>
              <a:t>Ke</a:t>
            </a:r>
            <a:r>
              <a:rPr sz="1400" b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pl</a:t>
            </a:r>
            <a:r>
              <a:rPr sz="1400" b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r's</a:t>
            </a:r>
            <a:r>
              <a:rPr sz="1400" b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La</a:t>
            </a:r>
            <a:r>
              <a:rPr sz="1400" b="1" spc="-20" dirty="0" smtClean="0">
                <a:solidFill>
                  <a:srgbClr val="800000"/>
                </a:solidFill>
                <a:latin typeface="Times New Roman"/>
                <a:cs typeface="Times New Roman"/>
              </a:rPr>
              <a:t>w</a:t>
            </a:r>
            <a:r>
              <a:rPr sz="1400" b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83"/>
              </a:spcBef>
            </a:pPr>
            <a:endParaRPr sz="1300"/>
          </a:p>
          <a:p>
            <a:pPr marL="12700" marR="14604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Johann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Kepler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in</a:t>
            </a:r>
            <a:r>
              <a:rPr sz="1400" spc="-10" dirty="0" smtClean="0">
                <a:latin typeface="Times New Roman"/>
                <a:cs typeface="Times New Roman"/>
              </a:rPr>
              <a:t>ed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three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laws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chara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terizing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orbital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moti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These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laws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 be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proven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thematically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using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Ne</a:t>
            </a:r>
            <a:r>
              <a:rPr sz="1400" spc="-20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ton's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law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gravitation.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Kepler's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laws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paraphrased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below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along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corresponding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-2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ysical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plications.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These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laws apply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dir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ctly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otion, thus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laws are</a:t>
            </a:r>
            <a:r>
              <a:rPr sz="1400" spc="-5" dirty="0" smtClean="0">
                <a:latin typeface="Times New Roman"/>
                <a:cs typeface="Times New Roman"/>
              </a:rPr>
              <a:t> f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om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point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view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-orbiting </a:t>
            </a:r>
            <a:r>
              <a:rPr sz="1400" spc="-5" dirty="0" smtClean="0">
                <a:latin typeface="Times New Roman"/>
                <a:cs typeface="Times New Roman"/>
              </a:rPr>
              <a:t>satellite.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4"/>
              </a:spcBef>
            </a:pPr>
            <a:endParaRPr sz="1100"/>
          </a:p>
          <a:p>
            <a:pPr marL="12700" marR="4462145" algn="just">
              <a:lnSpc>
                <a:spcPct val="100000"/>
              </a:lnSpc>
            </a:pPr>
            <a:r>
              <a:rPr sz="1400" b="1" u="heavy" spc="-15" dirty="0" smtClean="0">
                <a:solidFill>
                  <a:srgbClr val="800000"/>
                </a:solidFill>
                <a:latin typeface="Times New Roman"/>
                <a:cs typeface="Times New Roman"/>
              </a:rPr>
              <a:t>Ke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pl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e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r's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First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L</a:t>
            </a:r>
            <a:r>
              <a:rPr sz="1400" b="1" u="heavy" spc="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w: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30"/>
              </a:spcBef>
            </a:pPr>
            <a:endParaRPr sz="1100"/>
          </a:p>
          <a:p>
            <a:pPr marL="12700" marR="585470" algn="just">
              <a:lnSpc>
                <a:spcPct val="100000"/>
              </a:lnSpc>
            </a:pP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Satellite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orbits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are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5" dirty="0" smtClean="0">
                <a:solidFill>
                  <a:srgbClr val="800000"/>
                </a:solidFill>
                <a:latin typeface="Times New Roman"/>
                <a:cs typeface="Times New Roman"/>
              </a:rPr>
              <a:t>e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lliptical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Paths with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the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E</a:t>
            </a:r>
            <a:r>
              <a:rPr sz="1400" i="1" spc="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rth</a:t>
            </a:r>
            <a:r>
              <a:rPr sz="1400" i="1" spc="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at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one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focus of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the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ell</a:t>
            </a:r>
            <a:r>
              <a:rPr sz="1400" i="1" spc="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pse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35"/>
              </a:spcBef>
            </a:pPr>
            <a:endParaRPr sz="1100"/>
          </a:p>
          <a:p>
            <a:pPr marL="12700" marR="4285615" algn="just">
              <a:lnSpc>
                <a:spcPct val="100000"/>
              </a:lnSpc>
            </a:pPr>
            <a:r>
              <a:rPr sz="1400" b="1" u="heavy" spc="-15" dirty="0" smtClean="0">
                <a:solidFill>
                  <a:srgbClr val="800000"/>
                </a:solidFill>
                <a:latin typeface="Times New Roman"/>
                <a:cs typeface="Times New Roman"/>
              </a:rPr>
              <a:t>Ke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pl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e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r's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Second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L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a</a:t>
            </a:r>
            <a:r>
              <a:rPr sz="1400" b="1" u="heavy" spc="-25" dirty="0" smtClean="0">
                <a:solidFill>
                  <a:srgbClr val="800000"/>
                </a:solidFill>
                <a:latin typeface="Times New Roman"/>
                <a:cs typeface="Times New Roman"/>
              </a:rPr>
              <a:t>w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94"/>
              </a:spcBef>
            </a:pPr>
            <a:endParaRPr sz="1300"/>
          </a:p>
          <a:p>
            <a:pPr marL="12700" marR="12700">
              <a:lnSpc>
                <a:spcPct val="143900"/>
              </a:lnSpc>
            </a:pP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</a:t>
            </a:r>
            <a:r>
              <a:rPr sz="1400" i="1" spc="9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line</a:t>
            </a:r>
            <a:r>
              <a:rPr sz="1400" i="1" spc="9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be</a:t>
            </a:r>
            <a:r>
              <a:rPr sz="1400" i="1" spc="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ween</a:t>
            </a:r>
            <a:r>
              <a:rPr sz="1400" i="1" spc="1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the</a:t>
            </a:r>
            <a:r>
              <a:rPr sz="1400" i="1" spc="9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center</a:t>
            </a:r>
            <a:r>
              <a:rPr sz="1400" i="1" spc="9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of</a:t>
            </a:r>
            <a:r>
              <a:rPr sz="1400" i="1" spc="114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the</a:t>
            </a:r>
            <a:r>
              <a:rPr sz="1400" i="1" spc="9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Earth</a:t>
            </a:r>
            <a:r>
              <a:rPr sz="1400" i="1" spc="1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and</a:t>
            </a:r>
            <a:r>
              <a:rPr sz="1400" i="1" spc="1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the</a:t>
            </a:r>
            <a:r>
              <a:rPr sz="1400" i="1" spc="9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sate</a:t>
            </a:r>
            <a:r>
              <a:rPr sz="1400" i="1" spc="-15" dirty="0" smtClean="0">
                <a:solidFill>
                  <a:srgbClr val="800000"/>
                </a:solidFill>
                <a:latin typeface="Times New Roman"/>
                <a:cs typeface="Times New Roman"/>
              </a:rPr>
              <a:t>l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lite</a:t>
            </a:r>
            <a:r>
              <a:rPr sz="1400" i="1" spc="1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sweeps</a:t>
            </a:r>
            <a:r>
              <a:rPr sz="1400" i="1" spc="1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out</a:t>
            </a:r>
            <a:r>
              <a:rPr sz="1400" i="1" spc="1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equal</a:t>
            </a:r>
            <a:r>
              <a:rPr sz="1400" i="1" spc="1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areas</a:t>
            </a:r>
            <a:r>
              <a:rPr sz="1400" i="1" spc="1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in equal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inte</a:t>
            </a:r>
            <a:r>
              <a:rPr sz="1400" i="1" spc="-2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vals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of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time.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08960" y="2012441"/>
            <a:ext cx="2554605" cy="2263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0664" y="6433819"/>
            <a:ext cx="2657475" cy="29762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02715"/>
            <a:ext cx="5969000" cy="53771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u="heavy" spc="-15" dirty="0" smtClean="0">
                <a:solidFill>
                  <a:srgbClr val="800000"/>
                </a:solidFill>
                <a:latin typeface="Times New Roman"/>
                <a:cs typeface="Times New Roman"/>
              </a:rPr>
              <a:t>Ke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pl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e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r's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Third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b="1" u="heavy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L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a</a:t>
            </a:r>
            <a:r>
              <a:rPr sz="1400" b="1" u="heavy" spc="-20" dirty="0" smtClean="0">
                <a:solidFill>
                  <a:srgbClr val="800000"/>
                </a:solidFill>
                <a:latin typeface="Times New Roman"/>
                <a:cs typeface="Times New Roman"/>
              </a:rPr>
              <a:t>w</a:t>
            </a:r>
            <a:r>
              <a:rPr sz="1400" b="1" u="heavy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95"/>
              </a:spcBef>
            </a:pPr>
            <a:endParaRPr sz="1300"/>
          </a:p>
          <a:p>
            <a:pPr marL="12700" marR="19685">
              <a:lnSpc>
                <a:spcPct val="143700"/>
              </a:lnSpc>
            </a:pP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The</a:t>
            </a:r>
            <a:r>
              <a:rPr sz="1400" i="1" spc="7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square</a:t>
            </a:r>
            <a:r>
              <a:rPr sz="1400" i="1" spc="6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of</a:t>
            </a:r>
            <a:r>
              <a:rPr sz="1400" i="1" spc="7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the</a:t>
            </a:r>
            <a:r>
              <a:rPr sz="1400" i="1" spc="7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orbital</a:t>
            </a:r>
            <a:r>
              <a:rPr sz="1400" i="1" spc="7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period</a:t>
            </a:r>
            <a:r>
              <a:rPr sz="1400" i="1" spc="7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is</a:t>
            </a:r>
            <a:r>
              <a:rPr sz="1400" i="1" spc="7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proportional</a:t>
            </a:r>
            <a:r>
              <a:rPr sz="1400" i="1" spc="7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to</a:t>
            </a:r>
            <a:r>
              <a:rPr sz="1400" i="1" spc="7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the</a:t>
            </a:r>
            <a:r>
              <a:rPr sz="1400" i="1" spc="7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cube</a:t>
            </a:r>
            <a:r>
              <a:rPr sz="1400" i="1" spc="8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of</a:t>
            </a:r>
            <a:r>
              <a:rPr sz="1400" i="1" spc="7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the</a:t>
            </a:r>
            <a:r>
              <a:rPr sz="1400" i="1" spc="7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the</a:t>
            </a:r>
            <a:r>
              <a:rPr sz="1400" i="1" spc="7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orbit's</a:t>
            </a:r>
            <a:r>
              <a:rPr sz="1400" i="1" spc="7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semi major</a:t>
            </a:r>
            <a:r>
              <a:rPr sz="1400" i="1" spc="-5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axis.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1"/>
              </a:spcBef>
            </a:pPr>
            <a:endParaRPr sz="1100"/>
          </a:p>
          <a:p>
            <a:pPr marL="323850" lvl="1" indent="-311150">
              <a:lnSpc>
                <a:spcPct val="100000"/>
              </a:lnSpc>
              <a:buFont typeface="Times New Roman"/>
              <a:buAutoNum type="arabicPeriod" startAt="9"/>
              <a:tabLst>
                <a:tab pos="32385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Elev</a:t>
            </a:r>
            <a:r>
              <a:rPr sz="1400" b="1" spc="-5" dirty="0" smtClean="0">
                <a:latin typeface="Times New Roman"/>
                <a:cs typeface="Times New Roman"/>
              </a:rPr>
              <a:t>atio</a:t>
            </a:r>
            <a:r>
              <a:rPr sz="1400" b="1" spc="-10" dirty="0" smtClean="0">
                <a:latin typeface="Times New Roman"/>
                <a:cs typeface="Times New Roman"/>
              </a:rPr>
              <a:t>n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angle –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950"/>
              </a:lnSpc>
              <a:spcBef>
                <a:spcPts val="46"/>
              </a:spcBef>
              <a:buFont typeface="Times New Roman"/>
              <a:buAutoNum type="arabicPeriod" startAt="9"/>
            </a:pPr>
            <a:endParaRPr sz="950"/>
          </a:p>
          <a:p>
            <a:pPr marL="469900" marR="13970" lvl="2" indent="-228600">
              <a:lnSpc>
                <a:spcPct val="143900"/>
              </a:lnSpc>
              <a:buFont typeface="Wingdings"/>
              <a:buChar char=""/>
              <a:tabLst>
                <a:tab pos="513715" algn="l"/>
              </a:tabLst>
            </a:pPr>
            <a:r>
              <a:rPr sz="1400" b="1" spc="-15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he </a:t>
            </a:r>
            <a:r>
              <a:rPr sz="1400" b="1" spc="-16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angle </a:t>
            </a:r>
            <a:r>
              <a:rPr sz="1400" b="1" spc="-165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f</a:t>
            </a:r>
            <a:r>
              <a:rPr sz="1400" b="1" spc="-10" dirty="0" smtClean="0">
                <a:latin typeface="Times New Roman"/>
                <a:cs typeface="Times New Roman"/>
              </a:rPr>
              <a:t>rom </a:t>
            </a:r>
            <a:r>
              <a:rPr sz="1400" b="1" spc="-165" dirty="0" smtClean="0">
                <a:latin typeface="Times New Roman"/>
                <a:cs typeface="Times New Roman"/>
              </a:rPr>
              <a:t> </a:t>
            </a:r>
            <a:r>
              <a:rPr sz="1400" b="1" spc="-5" dirty="0" smtClean="0">
                <a:latin typeface="Times New Roman"/>
                <a:cs typeface="Times New Roman"/>
              </a:rPr>
              <a:t>th</a:t>
            </a:r>
            <a:r>
              <a:rPr sz="1400" b="1" spc="-10" dirty="0" smtClean="0">
                <a:latin typeface="Times New Roman"/>
                <a:cs typeface="Times New Roman"/>
              </a:rPr>
              <a:t>e </a:t>
            </a:r>
            <a:r>
              <a:rPr sz="1400" b="1" spc="-16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hor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30" dirty="0" smtClean="0">
                <a:latin typeface="Times New Roman"/>
                <a:cs typeface="Times New Roman"/>
              </a:rPr>
              <a:t>z</a:t>
            </a:r>
            <a:r>
              <a:rPr sz="1400" b="1" spc="-10" dirty="0" smtClean="0">
                <a:latin typeface="Times New Roman"/>
                <a:cs typeface="Times New Roman"/>
              </a:rPr>
              <a:t>o</a:t>
            </a:r>
            <a:r>
              <a:rPr sz="1400" b="1" spc="-5" dirty="0" smtClean="0">
                <a:latin typeface="Times New Roman"/>
                <a:cs typeface="Times New Roman"/>
              </a:rPr>
              <a:t>n</a:t>
            </a:r>
            <a:r>
              <a:rPr sz="1400" b="1" spc="-10" dirty="0" smtClean="0">
                <a:latin typeface="Times New Roman"/>
                <a:cs typeface="Times New Roman"/>
              </a:rPr>
              <a:t>tal </a:t>
            </a:r>
            <a:r>
              <a:rPr sz="1400" b="1" spc="-16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to </a:t>
            </a:r>
            <a:r>
              <a:rPr sz="1400" b="1" spc="-13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 </a:t>
            </a:r>
            <a:r>
              <a:rPr sz="1400" b="1" spc="-16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point </a:t>
            </a:r>
            <a:r>
              <a:rPr sz="1400" b="1" spc="-16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on </a:t>
            </a:r>
            <a:r>
              <a:rPr sz="1400" b="1" spc="-16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 </a:t>
            </a:r>
            <a:r>
              <a:rPr sz="1400" b="1" spc="-16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center </a:t>
            </a:r>
            <a:r>
              <a:rPr sz="1400" b="1" spc="-16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 </a:t>
            </a:r>
            <a:r>
              <a:rPr sz="1400" b="1" spc="-16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 </a:t>
            </a:r>
            <a:r>
              <a:rPr sz="1400" b="1" spc="-15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main beam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antenna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25" dirty="0" smtClean="0">
                <a:latin typeface="Times New Roman"/>
                <a:cs typeface="Times New Roman"/>
              </a:rPr>
              <a:t>w</a:t>
            </a:r>
            <a:r>
              <a:rPr sz="1400" b="1" spc="-5" dirty="0" smtClean="0">
                <a:latin typeface="Times New Roman"/>
                <a:cs typeface="Times New Roman"/>
              </a:rPr>
              <a:t>h</a:t>
            </a:r>
            <a:r>
              <a:rPr sz="1400" b="1" spc="-10" dirty="0" smtClean="0">
                <a:latin typeface="Times New Roman"/>
                <a:cs typeface="Times New Roman"/>
              </a:rPr>
              <a:t>en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antenna</a:t>
            </a:r>
            <a:r>
              <a:rPr sz="1400" b="1" spc="-5" dirty="0" smtClean="0">
                <a:latin typeface="Times New Roman"/>
                <a:cs typeface="Times New Roman"/>
              </a:rPr>
              <a:t> is </a:t>
            </a:r>
            <a:r>
              <a:rPr sz="1400" b="1" spc="-10" dirty="0" smtClean="0">
                <a:latin typeface="Times New Roman"/>
                <a:cs typeface="Times New Roman"/>
              </a:rPr>
              <a:t>poin</a:t>
            </a:r>
            <a:r>
              <a:rPr sz="1400" b="1" spc="0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ed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dire</a:t>
            </a:r>
            <a:r>
              <a:rPr sz="1400" b="1" spc="-20" dirty="0" smtClean="0">
                <a:latin typeface="Times New Roman"/>
                <a:cs typeface="Times New Roman"/>
              </a:rPr>
              <a:t>c</a:t>
            </a:r>
            <a:r>
              <a:rPr sz="1400" b="1" spc="-10" dirty="0" smtClean="0">
                <a:latin typeface="Times New Roman"/>
                <a:cs typeface="Times New Roman"/>
              </a:rPr>
              <a:t>tly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at the</a:t>
            </a:r>
            <a:r>
              <a:rPr sz="1400" b="1" spc="-5" dirty="0" smtClean="0">
                <a:latin typeface="Times New Roman"/>
                <a:cs typeface="Times New Roman"/>
              </a:rPr>
              <a:t> satellite</a:t>
            </a:r>
            <a:endParaRPr sz="1400">
              <a:latin typeface="Times New Roman"/>
              <a:cs typeface="Times New Roman"/>
            </a:endParaRPr>
          </a:p>
          <a:p>
            <a:pPr lvl="2">
              <a:lnSpc>
                <a:spcPts val="1000"/>
              </a:lnSpc>
              <a:spcBef>
                <a:spcPts val="1"/>
              </a:spcBef>
              <a:buFont typeface="Wingdings"/>
              <a:buChar char=""/>
            </a:pPr>
            <a:endParaRPr sz="1000"/>
          </a:p>
          <a:p>
            <a:pPr marL="469900" marR="15240" lvl="2" indent="-228600">
              <a:lnSpc>
                <a:spcPct val="143600"/>
              </a:lnSpc>
              <a:buFont typeface="Wingdings"/>
              <a:buChar char=""/>
              <a:tabLst>
                <a:tab pos="4699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Cove</a:t>
            </a:r>
            <a:r>
              <a:rPr sz="1400" b="1" spc="-20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age </a:t>
            </a:r>
            <a:r>
              <a:rPr sz="1400" b="1" spc="2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angle </a:t>
            </a:r>
            <a:r>
              <a:rPr sz="1400" b="1" spc="30" dirty="0" smtClean="0">
                <a:latin typeface="Times New Roman"/>
                <a:cs typeface="Times New Roman"/>
              </a:rPr>
              <a:t> </a:t>
            </a:r>
            <a:r>
              <a:rPr sz="1400" b="1" spc="-5" dirty="0" smtClean="0">
                <a:latin typeface="Times New Roman"/>
                <a:cs typeface="Times New Roman"/>
              </a:rPr>
              <a:t>- 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 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measure </a:t>
            </a:r>
            <a:r>
              <a:rPr sz="1400" b="1" spc="1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 </a:t>
            </a:r>
            <a:r>
              <a:rPr sz="1400" b="1" spc="2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 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portion </a:t>
            </a:r>
            <a:r>
              <a:rPr sz="1400" b="1" spc="2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 </a:t>
            </a:r>
            <a:r>
              <a:rPr sz="1400" b="1" spc="2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 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-20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arth's </a:t>
            </a:r>
            <a:r>
              <a:rPr sz="1400" b="1" spc="2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surface visible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to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satellite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469900" indent="-228600">
              <a:lnSpc>
                <a:spcPct val="100000"/>
              </a:lnSpc>
              <a:buFont typeface="Times New Roman"/>
              <a:buChar char="•"/>
              <a:tabLst>
                <a:tab pos="4699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Reaso</a:t>
            </a:r>
            <a:r>
              <a:rPr sz="1400" b="1" spc="-5" dirty="0" smtClean="0">
                <a:latin typeface="Times New Roman"/>
                <a:cs typeface="Times New Roman"/>
              </a:rPr>
              <a:t>n</a:t>
            </a:r>
            <a:r>
              <a:rPr sz="1400" b="1" spc="-10" dirty="0" smtClean="0">
                <a:latin typeface="Times New Roman"/>
                <a:cs typeface="Times New Roman"/>
              </a:rPr>
              <a:t>s </a:t>
            </a:r>
            <a:r>
              <a:rPr sz="1400" b="1" spc="-14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affecting </a:t>
            </a:r>
            <a:r>
              <a:rPr sz="1400" b="1" spc="-14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minimum </a:t>
            </a:r>
            <a:r>
              <a:rPr sz="1400" b="1" spc="-14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elevation </a:t>
            </a:r>
            <a:r>
              <a:rPr sz="1400" b="1" spc="-15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angle </a:t>
            </a:r>
            <a:r>
              <a:rPr sz="1400" b="1" spc="-15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 </a:t>
            </a:r>
            <a:r>
              <a:rPr sz="1400" b="1" spc="-14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earth </a:t>
            </a:r>
            <a:r>
              <a:rPr sz="1400" b="1" spc="-145" dirty="0" smtClean="0">
                <a:latin typeface="Times New Roman"/>
                <a:cs typeface="Times New Roman"/>
              </a:rPr>
              <a:t> </a:t>
            </a:r>
            <a:r>
              <a:rPr sz="1400" b="1" spc="-5" dirty="0" smtClean="0">
                <a:latin typeface="Times New Roman"/>
                <a:cs typeface="Times New Roman"/>
              </a:rPr>
              <a:t>st</a:t>
            </a:r>
            <a:r>
              <a:rPr sz="1400" b="1" spc="20" dirty="0" smtClean="0">
                <a:latin typeface="Times New Roman"/>
                <a:cs typeface="Times New Roman"/>
              </a:rPr>
              <a:t>a</a:t>
            </a:r>
            <a:r>
              <a:rPr sz="1400" b="1" spc="-10" dirty="0" smtClean="0">
                <a:latin typeface="Times New Roman"/>
                <a:cs typeface="Times New Roman"/>
              </a:rPr>
              <a:t>tion’s </a:t>
            </a:r>
            <a:r>
              <a:rPr sz="1400" b="1" spc="-14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antenna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4"/>
              </a:spcBef>
              <a:buFont typeface="Times New Roman"/>
              <a:buChar char="•"/>
            </a:pPr>
            <a:endParaRPr sz="550"/>
          </a:p>
          <a:p>
            <a:pPr marL="720090">
              <a:lnSpc>
                <a:spcPct val="100000"/>
              </a:lnSpc>
            </a:pPr>
            <a:r>
              <a:rPr sz="900" b="1" dirty="0" smtClean="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20"/>
              </a:spcBef>
            </a:pPr>
            <a:r>
              <a:rPr sz="1400" b="1" spc="-10" dirty="0" smtClean="0">
                <a:latin typeface="Times New Roman"/>
                <a:cs typeface="Times New Roman"/>
              </a:rPr>
              <a:t>(&gt;0</a:t>
            </a:r>
            <a:r>
              <a:rPr sz="1400" b="1" spc="105" dirty="0" smtClean="0">
                <a:latin typeface="Times New Roman"/>
                <a:cs typeface="Times New Roman"/>
              </a:rPr>
              <a:t> </a:t>
            </a:r>
            <a:r>
              <a:rPr sz="1400" b="1" spc="-5" dirty="0" smtClean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927100" marR="15240" lvl="1" indent="-228600">
              <a:lnSpc>
                <a:spcPct val="143600"/>
              </a:lnSpc>
              <a:spcBef>
                <a:spcPts val="5"/>
              </a:spcBef>
              <a:buFont typeface="Times New Roman"/>
              <a:buChar char="–"/>
              <a:tabLst>
                <a:tab pos="9271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Buildin</a:t>
            </a:r>
            <a:r>
              <a:rPr sz="1400" b="1" spc="-5" dirty="0" smtClean="0">
                <a:latin typeface="Times New Roman"/>
                <a:cs typeface="Times New Roman"/>
              </a:rPr>
              <a:t>gs, </a:t>
            </a:r>
            <a:r>
              <a:rPr sz="1400" b="1" spc="-2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tre</a:t>
            </a:r>
            <a:r>
              <a:rPr sz="1400" b="1" spc="-20" dirty="0" smtClean="0">
                <a:latin typeface="Times New Roman"/>
                <a:cs typeface="Times New Roman"/>
              </a:rPr>
              <a:t>e</a:t>
            </a:r>
            <a:r>
              <a:rPr sz="1400" b="1" spc="-5" dirty="0" smtClean="0">
                <a:latin typeface="Times New Roman"/>
                <a:cs typeface="Times New Roman"/>
              </a:rPr>
              <a:t>s, </a:t>
            </a:r>
            <a:r>
              <a:rPr sz="1400" b="1" spc="-2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and 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other </a:t>
            </a:r>
            <a:r>
              <a:rPr sz="1400" b="1" spc="-2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terrestrial  objects </a:t>
            </a:r>
            <a:r>
              <a:rPr sz="1400" b="1" spc="-2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bl</a:t>
            </a:r>
            <a:r>
              <a:rPr sz="1400" b="1" spc="-5" dirty="0" smtClean="0">
                <a:latin typeface="Times New Roman"/>
                <a:cs typeface="Times New Roman"/>
              </a:rPr>
              <a:t>o</a:t>
            </a:r>
            <a:r>
              <a:rPr sz="1400" b="1" spc="-10" dirty="0" smtClean="0">
                <a:latin typeface="Times New Roman"/>
                <a:cs typeface="Times New Roman"/>
              </a:rPr>
              <a:t>ck </a:t>
            </a:r>
            <a:r>
              <a:rPr sz="1400" b="1" spc="-2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 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line </a:t>
            </a:r>
            <a:r>
              <a:rPr sz="1400" b="1" spc="-2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 sight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700"/>
              </a:lnSpc>
              <a:spcBef>
                <a:spcPts val="40"/>
              </a:spcBef>
              <a:buFont typeface="Times New Roman"/>
              <a:buChar char="–"/>
            </a:pPr>
            <a:endParaRPr sz="700"/>
          </a:p>
          <a:p>
            <a:pPr marL="927100" lvl="1" indent="-228600">
              <a:lnSpc>
                <a:spcPct val="100000"/>
              </a:lnSpc>
              <a:buFont typeface="Times New Roman"/>
              <a:buChar char="–"/>
              <a:tabLst>
                <a:tab pos="9271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Atmosphe</a:t>
            </a:r>
            <a:r>
              <a:rPr sz="1400" b="1" spc="-20" dirty="0" smtClean="0">
                <a:latin typeface="Times New Roman"/>
                <a:cs typeface="Times New Roman"/>
              </a:rPr>
              <a:t>r</a:t>
            </a:r>
            <a:r>
              <a:rPr sz="1400" b="1" spc="-5" dirty="0" smtClean="0">
                <a:latin typeface="Times New Roman"/>
                <a:cs typeface="Times New Roman"/>
              </a:rPr>
              <a:t>ic </a:t>
            </a:r>
            <a:r>
              <a:rPr sz="1400" b="1" spc="-10" dirty="0" smtClean="0">
                <a:latin typeface="Times New Roman"/>
                <a:cs typeface="Times New Roman"/>
              </a:rPr>
              <a:t>attenuati</a:t>
            </a:r>
            <a:r>
              <a:rPr sz="1400" b="1" spc="-5" dirty="0" smtClean="0">
                <a:latin typeface="Times New Roman"/>
                <a:cs typeface="Times New Roman"/>
              </a:rPr>
              <a:t>o</a:t>
            </a:r>
            <a:r>
              <a:rPr sz="1400" b="1" spc="-10" dirty="0" smtClean="0">
                <a:latin typeface="Times New Roman"/>
                <a:cs typeface="Times New Roman"/>
              </a:rPr>
              <a:t>n</a:t>
            </a:r>
            <a:r>
              <a:rPr sz="1400" b="1" spc="-5" dirty="0" smtClean="0">
                <a:latin typeface="Times New Roman"/>
                <a:cs typeface="Times New Roman"/>
              </a:rPr>
              <a:t> is </a:t>
            </a:r>
            <a:r>
              <a:rPr sz="1400" b="1" spc="-10" dirty="0" smtClean="0">
                <a:latin typeface="Times New Roman"/>
                <a:cs typeface="Times New Roman"/>
              </a:rPr>
              <a:t>g</a:t>
            </a:r>
            <a:r>
              <a:rPr sz="1400" b="1" spc="-20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eater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at</a:t>
            </a:r>
            <a:r>
              <a:rPr sz="1400" b="1" spc="-5" dirty="0" smtClean="0">
                <a:latin typeface="Times New Roman"/>
                <a:cs typeface="Times New Roman"/>
              </a:rPr>
              <a:t> lo</a:t>
            </a:r>
            <a:r>
              <a:rPr sz="1400" b="1" spc="-10" dirty="0" smtClean="0">
                <a:latin typeface="Times New Roman"/>
                <a:cs typeface="Times New Roman"/>
              </a:rPr>
              <a:t>w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elevation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angles</a:t>
            </a:r>
            <a:endParaRPr sz="1400">
              <a:latin typeface="Times New Roman"/>
              <a:cs typeface="Times New Roman"/>
            </a:endParaRPr>
          </a:p>
          <a:p>
            <a:pPr marL="927100" marR="15875" lvl="1" indent="-228600">
              <a:lnSpc>
                <a:spcPts val="2420"/>
              </a:lnSpc>
              <a:spcBef>
                <a:spcPts val="195"/>
              </a:spcBef>
              <a:buFont typeface="Times New Roman"/>
              <a:buChar char="–"/>
              <a:tabLst>
                <a:tab pos="9271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Electrical </a:t>
            </a:r>
            <a:r>
              <a:rPr sz="1400" b="1" spc="1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noise 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generated 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5" dirty="0" smtClean="0">
                <a:latin typeface="Times New Roman"/>
                <a:cs typeface="Times New Roman"/>
              </a:rPr>
              <a:t>b</a:t>
            </a:r>
            <a:r>
              <a:rPr sz="1400" b="1" spc="-10" dirty="0" smtClean="0">
                <a:latin typeface="Times New Roman"/>
                <a:cs typeface="Times New Roman"/>
              </a:rPr>
              <a:t>y </a:t>
            </a:r>
            <a:r>
              <a:rPr sz="1400" b="1" spc="1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  earth's </a:t>
            </a:r>
            <a:r>
              <a:rPr sz="1400" b="1" spc="1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heat 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near 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5" dirty="0" smtClean="0">
                <a:latin typeface="Times New Roman"/>
                <a:cs typeface="Times New Roman"/>
              </a:rPr>
              <a:t>its </a:t>
            </a:r>
            <a:r>
              <a:rPr sz="1400" b="1" spc="1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surface adversely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affects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recep</a:t>
            </a:r>
            <a:r>
              <a:rPr sz="1400" b="1" spc="0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ion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7245" y="900429"/>
            <a:ext cx="2059939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1-</a:t>
            </a:r>
            <a:r>
              <a:rPr sz="1400" spc="-15" dirty="0" smtClean="0">
                <a:latin typeface="Times New Roman"/>
                <a:cs typeface="Times New Roman"/>
              </a:rPr>
              <a:t>1</a:t>
            </a:r>
            <a:r>
              <a:rPr sz="1400" spc="-10" dirty="0" smtClean="0">
                <a:latin typeface="Times New Roman"/>
                <a:cs typeface="Times New Roman"/>
              </a:rPr>
              <a:t>0.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Elevati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angle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553" y="1770126"/>
            <a:ext cx="1679575" cy="838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0665" algn="l"/>
              </a:tabLst>
            </a:pPr>
            <a:r>
              <a:rPr sz="1400" b="1" spc="-15" dirty="0" smtClean="0">
                <a:latin typeface="Times New Roman"/>
                <a:cs typeface="Times New Roman"/>
              </a:rPr>
              <a:t>Or</a:t>
            </a:r>
            <a:r>
              <a:rPr sz="1400" b="1" spc="-10" dirty="0" smtClean="0">
                <a:latin typeface="Times New Roman"/>
                <a:cs typeface="Times New Roman"/>
              </a:rPr>
              <a:t>bit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He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10" dirty="0" smtClean="0">
                <a:latin typeface="Times New Roman"/>
                <a:cs typeface="Times New Roman"/>
              </a:rPr>
              <a:t>ght 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7"/>
              </a:spcBef>
              <a:buFont typeface="Wingdings"/>
              <a:buChar char=""/>
            </a:pPr>
            <a:endParaRPr sz="700"/>
          </a:p>
          <a:p>
            <a:pPr marL="285115" indent="-273050">
              <a:lnSpc>
                <a:spcPct val="100000"/>
              </a:lnSpc>
              <a:buFont typeface="Wingdings"/>
              <a:buChar char=""/>
              <a:tabLst>
                <a:tab pos="285115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Cove</a:t>
            </a:r>
            <a:r>
              <a:rPr sz="1400" b="1" spc="-20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age</a:t>
            </a:r>
            <a:r>
              <a:rPr sz="1400" b="1" spc="-8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Angle  β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Wingdings"/>
              <a:buChar char=""/>
            </a:pPr>
            <a:endParaRPr sz="700"/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0665" algn="l"/>
                <a:tab pos="157353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Elevation</a:t>
            </a:r>
            <a:r>
              <a:rPr sz="1400" b="1" spc="-8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Angle	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63646" y="3108197"/>
            <a:ext cx="149225" cy="2305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latin typeface="Cambria Math"/>
                <a:cs typeface="Cambria Math"/>
              </a:rPr>
              <a:t>𝑹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02101" y="3362705"/>
            <a:ext cx="473075" cy="2305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latin typeface="Cambria Math"/>
                <a:cs typeface="Cambria Math"/>
              </a:rPr>
              <a:t>𝑹+ 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14801" y="3370198"/>
            <a:ext cx="448055" cy="0"/>
          </a:xfrm>
          <a:custGeom>
            <a:avLst/>
            <a:gdLst/>
            <a:ahLst/>
            <a:cxnLst/>
            <a:rect l="l" t="t" r="r" b="b"/>
            <a:pathLst>
              <a:path w="448055">
                <a:moveTo>
                  <a:pt x="0" y="0"/>
                </a:moveTo>
                <a:lnTo>
                  <a:pt x="44805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98926" y="3243071"/>
            <a:ext cx="158115" cy="2305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81805" y="3108197"/>
            <a:ext cx="890269" cy="2305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latin typeface="Cambria Math"/>
                <a:cs typeface="Cambria Math"/>
              </a:rPr>
              <a:t>𝐜𝐨𝐬(𝜷+ 𝜽)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7921" y="3362705"/>
            <a:ext cx="558165" cy="2305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latin typeface="Cambria Math"/>
                <a:cs typeface="Cambria Math"/>
              </a:rPr>
              <a:t>𝐜𝐨𝐬(𝜽)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94505" y="3370198"/>
            <a:ext cx="864870" cy="0"/>
          </a:xfrm>
          <a:custGeom>
            <a:avLst/>
            <a:gdLst/>
            <a:ahLst/>
            <a:cxnLst/>
            <a:rect l="l" t="t" r="r" b="b"/>
            <a:pathLst>
              <a:path w="864870">
                <a:moveTo>
                  <a:pt x="0" y="0"/>
                </a:moveTo>
                <a:lnTo>
                  <a:pt x="86487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89604" y="4603749"/>
            <a:ext cx="190499" cy="20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59153" y="3979164"/>
            <a:ext cx="5511165" cy="1165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Ex</a:t>
            </a:r>
            <a:r>
              <a:rPr sz="1400" b="1" spc="-5" dirty="0" smtClean="0">
                <a:latin typeface="Times New Roman"/>
                <a:cs typeface="Times New Roman"/>
              </a:rPr>
              <a:t> 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3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10000 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k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point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surfa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500"/>
              </a:lnSpc>
              <a:spcBef>
                <a:spcPts val="195"/>
              </a:spcBef>
              <a:tabLst>
                <a:tab pos="2126615" algn="l"/>
                <a:tab pos="5268595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Cove</a:t>
            </a:r>
            <a:r>
              <a:rPr sz="1400" b="1" spc="-20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age</a:t>
            </a:r>
            <a:r>
              <a:rPr sz="1400" b="1" spc="13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Angle  </a:t>
            </a:r>
            <a:r>
              <a:rPr sz="1400" b="1" spc="-8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β</a:t>
            </a:r>
            <a:r>
              <a:rPr sz="1400" b="1" spc="13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=  </a:t>
            </a:r>
            <a:r>
              <a:rPr sz="1400" b="1" spc="-9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4	draw</a:t>
            </a:r>
            <a:r>
              <a:rPr sz="1400" b="1" spc="13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and</a:t>
            </a:r>
            <a:r>
              <a:rPr sz="1400" b="1" spc="130" dirty="0" smtClean="0">
                <a:latin typeface="Times New Roman"/>
                <a:cs typeface="Times New Roman"/>
              </a:rPr>
              <a:t> </a:t>
            </a:r>
            <a:r>
              <a:rPr sz="1400" b="1" spc="-5" dirty="0" smtClean="0">
                <a:latin typeface="Times New Roman"/>
                <a:cs typeface="Times New Roman"/>
              </a:rPr>
              <a:t>fin</a:t>
            </a:r>
            <a:r>
              <a:rPr sz="1400" b="1" spc="-10" dirty="0" smtClean="0">
                <a:latin typeface="Times New Roman"/>
                <a:cs typeface="Times New Roman"/>
              </a:rPr>
              <a:t>d</a:t>
            </a:r>
            <a:r>
              <a:rPr sz="1400" b="1" spc="13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13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Elevation</a:t>
            </a:r>
            <a:r>
              <a:rPr sz="1400" b="1" spc="12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Angle</a:t>
            </a:r>
            <a:r>
              <a:rPr sz="1400" b="1" spc="14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θ.	R= 6378 </a:t>
            </a:r>
            <a:r>
              <a:rPr sz="1400" b="1" spc="-15" dirty="0" smtClean="0">
                <a:latin typeface="Times New Roman"/>
                <a:cs typeface="Times New Roman"/>
              </a:rPr>
              <a:t>*</a:t>
            </a:r>
            <a:r>
              <a:rPr sz="1400" spc="-20" dirty="0" smtClean="0">
                <a:latin typeface="Cambria Math"/>
                <a:cs typeface="Cambria Math"/>
              </a:rPr>
              <a:t>��</a:t>
            </a:r>
            <a:r>
              <a:rPr sz="1500" spc="0" baseline="27777" dirty="0" smtClean="0">
                <a:latin typeface="Cambria Math"/>
                <a:cs typeface="Cambria Math"/>
              </a:rPr>
              <a:t>𝟑</a:t>
            </a:r>
            <a:r>
              <a:rPr sz="1400" b="1" spc="-10" dirty="0" smtClean="0">
                <a:latin typeface="Times New Roman"/>
                <a:cs typeface="Times New Roman"/>
              </a:rPr>
              <a:t>km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700" y="9208515"/>
            <a:ext cx="90360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Fc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350" spc="-15" baseline="40123" dirty="0" smtClean="0">
                <a:latin typeface="Times New Roman"/>
                <a:cs typeface="Times New Roman"/>
              </a:rPr>
              <a:t>2</a:t>
            </a:r>
            <a:r>
              <a:rPr sz="1400" spc="-5" dirty="0" smtClean="0">
                <a:latin typeface="Times New Roman"/>
                <a:cs typeface="Times New Roman"/>
              </a:rPr>
              <a:t>)/r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4550" y="5838697"/>
            <a:ext cx="6198235" cy="3110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0485" marR="3489960" algn="just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1.10 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Forces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Acting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on Satellite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1"/>
              </a:spcBef>
            </a:pPr>
            <a:endParaRPr sz="950"/>
          </a:p>
          <a:p>
            <a:pPr marL="12700" marR="1397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When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launched,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it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ed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around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Earth.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Earth's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gravity holds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rtain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path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it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goes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around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th,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path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called 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"or</a:t>
            </a:r>
            <a:r>
              <a:rPr sz="1400" spc="-5" dirty="0" smtClean="0">
                <a:latin typeface="Times New Roman"/>
                <a:cs typeface="Times New Roman"/>
              </a:rPr>
              <a:t>bit."</a:t>
            </a:r>
            <a:endParaRPr sz="1400">
              <a:latin typeface="Times New Roman"/>
              <a:cs typeface="Times New Roman"/>
            </a:endParaRPr>
          </a:p>
          <a:p>
            <a:pPr marL="69850" marR="1270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There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wo 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forces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ng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ntrifugal 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force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due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kinetic energy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satellite,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ch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atte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pts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fling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into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higher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orbit.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ntripetal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force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due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gravitational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attraction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planet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about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is orbiting,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atte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pts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pull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-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down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forward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planet.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If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these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 forces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equal,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will</a:t>
            </a:r>
            <a:r>
              <a:rPr sz="1400" spc="-5" dirty="0" smtClean="0">
                <a:latin typeface="Times New Roman"/>
                <a:cs typeface="Times New Roman"/>
              </a:rPr>
              <a:t> re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stable</a:t>
            </a:r>
            <a:r>
              <a:rPr sz="1400" spc="-5" dirty="0" smtClean="0">
                <a:latin typeface="Times New Roman"/>
                <a:cs typeface="Times New Roman"/>
              </a:rPr>
              <a:t> orbit.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3"/>
              </a:spcBef>
            </a:pPr>
            <a:endParaRPr sz="700"/>
          </a:p>
          <a:p>
            <a:pPr marL="69850" marR="3467735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ula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centrifugal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is: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2145</Words>
  <Application>Microsoft Office PowerPoint</Application>
  <PresentationFormat>Custom</PresentationFormat>
  <Paragraphs>245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University of Diyala College of Engineering Department of Communications Engineering</vt:lpstr>
      <vt:lpstr>Lecture #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Diyala College of Engineering Department of Communications Engineering</dc:title>
  <dc:creator>user</dc:creator>
  <cp:lastModifiedBy>STOP</cp:lastModifiedBy>
  <cp:revision>1</cp:revision>
  <dcterms:created xsi:type="dcterms:W3CDTF">2018-11-10T00:00:01Z</dcterms:created>
  <dcterms:modified xsi:type="dcterms:W3CDTF">2018-11-09T21:05:24Z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2018-11-09T00:00:00Z</vt:filetime>
  </property>
  <property fmtid="{D5CDD505-2E9C-101B-9397-08002B2CF9AE}" pid="3" name="LastSaved">
    <vt:filetime>2018-11-09T00:00:00Z</vt:filetime>
  </property>
</Properties>
</file>